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2.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1"/>
  </p:sldMasterIdLst>
  <p:notesMasterIdLst>
    <p:notesMasterId r:id="rId31"/>
  </p:notesMasterIdLst>
  <p:sldIdLst>
    <p:sldId id="271" r:id="rId2"/>
    <p:sldId id="293" r:id="rId3"/>
    <p:sldId id="319" r:id="rId4"/>
    <p:sldId id="270" r:id="rId5"/>
    <p:sldId id="277" r:id="rId6"/>
    <p:sldId id="326" r:id="rId7"/>
    <p:sldId id="327" r:id="rId8"/>
    <p:sldId id="329" r:id="rId9"/>
    <p:sldId id="332" r:id="rId10"/>
    <p:sldId id="337" r:id="rId11"/>
    <p:sldId id="339" r:id="rId12"/>
    <p:sldId id="338" r:id="rId13"/>
    <p:sldId id="305" r:id="rId14"/>
    <p:sldId id="306" r:id="rId15"/>
    <p:sldId id="308" r:id="rId16"/>
    <p:sldId id="331" r:id="rId17"/>
    <p:sldId id="341" r:id="rId18"/>
    <p:sldId id="278" r:id="rId19"/>
    <p:sldId id="311" r:id="rId20"/>
    <p:sldId id="312" r:id="rId21"/>
    <p:sldId id="264" r:id="rId22"/>
    <p:sldId id="275" r:id="rId23"/>
    <p:sldId id="265" r:id="rId24"/>
    <p:sldId id="324" r:id="rId25"/>
    <p:sldId id="321" r:id="rId26"/>
    <p:sldId id="322" r:id="rId27"/>
    <p:sldId id="336" r:id="rId28"/>
    <p:sldId id="315" r:id="rId29"/>
    <p:sldId id="287" r:id="rId30"/>
  </p:sldIdLst>
  <p:sldSz cx="9144000" cy="6858000" type="screen4x3"/>
  <p:notesSz cx="7010400" cy="9296400"/>
  <p:defaultTextStyle>
    <a:defPPr>
      <a:defRPr lang="en-US"/>
    </a:defPPr>
    <a:lvl1pPr algn="l" defTabSz="457200" rtl="0" fontAlgn="base">
      <a:spcBef>
        <a:spcPct val="0"/>
      </a:spcBef>
      <a:spcAft>
        <a:spcPct val="0"/>
      </a:spcAft>
      <a:defRPr sz="2400" kern="1200">
        <a:solidFill>
          <a:schemeClr val="tx1"/>
        </a:solidFill>
        <a:latin typeface="Arial" charset="0"/>
        <a:ea typeface="ＭＳ Ｐゴシック" pitchFamily="23" charset="-128"/>
        <a:cs typeface="+mn-cs"/>
      </a:defRPr>
    </a:lvl1pPr>
    <a:lvl2pPr marL="457200" algn="l" defTabSz="457200" rtl="0" fontAlgn="base">
      <a:spcBef>
        <a:spcPct val="0"/>
      </a:spcBef>
      <a:spcAft>
        <a:spcPct val="0"/>
      </a:spcAft>
      <a:defRPr sz="2400" kern="1200">
        <a:solidFill>
          <a:schemeClr val="tx1"/>
        </a:solidFill>
        <a:latin typeface="Arial" charset="0"/>
        <a:ea typeface="ＭＳ Ｐゴシック" pitchFamily="23" charset="-128"/>
        <a:cs typeface="+mn-cs"/>
      </a:defRPr>
    </a:lvl2pPr>
    <a:lvl3pPr marL="914400" algn="l" defTabSz="457200" rtl="0" fontAlgn="base">
      <a:spcBef>
        <a:spcPct val="0"/>
      </a:spcBef>
      <a:spcAft>
        <a:spcPct val="0"/>
      </a:spcAft>
      <a:defRPr sz="2400" kern="1200">
        <a:solidFill>
          <a:schemeClr val="tx1"/>
        </a:solidFill>
        <a:latin typeface="Arial" charset="0"/>
        <a:ea typeface="ＭＳ Ｐゴシック" pitchFamily="23" charset="-128"/>
        <a:cs typeface="+mn-cs"/>
      </a:defRPr>
    </a:lvl3pPr>
    <a:lvl4pPr marL="1371600" algn="l" defTabSz="457200" rtl="0" fontAlgn="base">
      <a:spcBef>
        <a:spcPct val="0"/>
      </a:spcBef>
      <a:spcAft>
        <a:spcPct val="0"/>
      </a:spcAft>
      <a:defRPr sz="2400" kern="1200">
        <a:solidFill>
          <a:schemeClr val="tx1"/>
        </a:solidFill>
        <a:latin typeface="Arial" charset="0"/>
        <a:ea typeface="ＭＳ Ｐゴシック" pitchFamily="23" charset="-128"/>
        <a:cs typeface="+mn-cs"/>
      </a:defRPr>
    </a:lvl4pPr>
    <a:lvl5pPr marL="1828800" algn="l" defTabSz="457200" rtl="0" fontAlgn="base">
      <a:spcBef>
        <a:spcPct val="0"/>
      </a:spcBef>
      <a:spcAft>
        <a:spcPct val="0"/>
      </a:spcAft>
      <a:defRPr sz="2400" kern="1200">
        <a:solidFill>
          <a:schemeClr val="tx1"/>
        </a:solidFill>
        <a:latin typeface="Arial" charset="0"/>
        <a:ea typeface="ＭＳ Ｐゴシック" pitchFamily="23" charset="-128"/>
        <a:cs typeface="+mn-cs"/>
      </a:defRPr>
    </a:lvl5pPr>
    <a:lvl6pPr marL="2286000" algn="l" defTabSz="914400" rtl="0" eaLnBrk="1" latinLnBrk="0" hangingPunct="1">
      <a:defRPr sz="2400" kern="1200">
        <a:solidFill>
          <a:schemeClr val="tx1"/>
        </a:solidFill>
        <a:latin typeface="Arial" charset="0"/>
        <a:ea typeface="ＭＳ Ｐゴシック" pitchFamily="23" charset="-128"/>
        <a:cs typeface="+mn-cs"/>
      </a:defRPr>
    </a:lvl6pPr>
    <a:lvl7pPr marL="2743200" algn="l" defTabSz="914400" rtl="0" eaLnBrk="1" latinLnBrk="0" hangingPunct="1">
      <a:defRPr sz="2400" kern="1200">
        <a:solidFill>
          <a:schemeClr val="tx1"/>
        </a:solidFill>
        <a:latin typeface="Arial" charset="0"/>
        <a:ea typeface="ＭＳ Ｐゴシック" pitchFamily="23" charset="-128"/>
        <a:cs typeface="+mn-cs"/>
      </a:defRPr>
    </a:lvl7pPr>
    <a:lvl8pPr marL="3200400" algn="l" defTabSz="914400" rtl="0" eaLnBrk="1" latinLnBrk="0" hangingPunct="1">
      <a:defRPr sz="2400" kern="1200">
        <a:solidFill>
          <a:schemeClr val="tx1"/>
        </a:solidFill>
        <a:latin typeface="Arial" charset="0"/>
        <a:ea typeface="ＭＳ Ｐゴシック" pitchFamily="23" charset="-128"/>
        <a:cs typeface="+mn-cs"/>
      </a:defRPr>
    </a:lvl8pPr>
    <a:lvl9pPr marL="3657600" algn="l" defTabSz="914400" rtl="0" eaLnBrk="1" latinLnBrk="0" hangingPunct="1">
      <a:defRPr sz="2400" kern="1200">
        <a:solidFill>
          <a:schemeClr val="tx1"/>
        </a:solidFill>
        <a:latin typeface="Arial" charset="0"/>
        <a:ea typeface="ＭＳ Ｐゴシック" pitchFamily="23"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F3668"/>
    <a:srgbClr val="14826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106" autoAdjust="0"/>
  </p:normalViewPr>
  <p:slideViewPr>
    <p:cSldViewPr snapToGrid="0" snapToObjects="1">
      <p:cViewPr varScale="1">
        <p:scale>
          <a:sx n="63" d="100"/>
          <a:sy n="63" d="100"/>
        </p:scale>
        <p:origin x="77" y="278"/>
      </p:cViewPr>
      <p:guideLst>
        <p:guide orient="horz" pos="2160"/>
        <p:guide pos="2880"/>
      </p:guideLst>
    </p:cSldViewPr>
  </p:slideViewPr>
  <p:notesTextViewPr>
    <p:cViewPr>
      <p:scale>
        <a:sx n="1" d="1"/>
        <a:sy n="1" d="1"/>
      </p:scale>
      <p:origin x="0" y="0"/>
    </p:cViewPr>
  </p:notesTextViewPr>
  <p:sorterViewPr>
    <p:cViewPr>
      <p:scale>
        <a:sx n="100" d="100"/>
        <a:sy n="100" d="100"/>
      </p:scale>
      <p:origin x="0" y="379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barChart>
        <c:barDir val="col"/>
        <c:grouping val="clustered"/>
        <c:varyColors val="0"/>
        <c:ser>
          <c:idx val="0"/>
          <c:order val="0"/>
          <c:tx>
            <c:strRef>
              <c:f>Sheet1!$B$1</c:f>
              <c:strCache>
                <c:ptCount val="1"/>
                <c:pt idx="0">
                  <c:v>Series 1</c:v>
                </c:pt>
              </c:strCache>
            </c:strRef>
          </c:tx>
          <c:invertIfNegative val="0"/>
          <c:cat>
            <c:strRef>
              <c:f>Sheet1!$A$2:$A$6</c:f>
              <c:strCache>
                <c:ptCount val="5"/>
                <c:pt idx="0">
                  <c:v>Fall 2002</c:v>
                </c:pt>
                <c:pt idx="1">
                  <c:v>Fall 2006 </c:v>
                </c:pt>
                <c:pt idx="2">
                  <c:v>Fall 2010</c:v>
                </c:pt>
                <c:pt idx="3">
                  <c:v>Fall 2013</c:v>
                </c:pt>
                <c:pt idx="4">
                  <c:v>Fall 2014</c:v>
                </c:pt>
              </c:strCache>
            </c:strRef>
          </c:cat>
          <c:val>
            <c:numRef>
              <c:f>Sheet1!$B$2:$B$6</c:f>
              <c:numCache>
                <c:formatCode>General</c:formatCode>
                <c:ptCount val="5"/>
                <c:pt idx="0">
                  <c:v>3551</c:v>
                </c:pt>
                <c:pt idx="1">
                  <c:v>3818</c:v>
                </c:pt>
                <c:pt idx="2">
                  <c:v>4790</c:v>
                </c:pt>
                <c:pt idx="3">
                  <c:v>5700</c:v>
                </c:pt>
                <c:pt idx="4">
                  <c:v>6550</c:v>
                </c:pt>
              </c:numCache>
            </c:numRef>
          </c:val>
        </c:ser>
        <c:dLbls>
          <c:showLegendKey val="0"/>
          <c:showVal val="0"/>
          <c:showCatName val="0"/>
          <c:showSerName val="0"/>
          <c:showPercent val="0"/>
          <c:showBubbleSize val="0"/>
        </c:dLbls>
        <c:gapWidth val="150"/>
        <c:axId val="168473296"/>
        <c:axId val="168473856"/>
      </c:barChart>
      <c:catAx>
        <c:axId val="168473296"/>
        <c:scaling>
          <c:orientation val="minMax"/>
        </c:scaling>
        <c:delete val="0"/>
        <c:axPos val="b"/>
        <c:numFmt formatCode="General" sourceLinked="1"/>
        <c:majorTickMark val="out"/>
        <c:minorTickMark val="none"/>
        <c:tickLblPos val="nextTo"/>
        <c:crossAx val="168473856"/>
        <c:crosses val="autoZero"/>
        <c:auto val="1"/>
        <c:lblAlgn val="ctr"/>
        <c:lblOffset val="100"/>
        <c:noMultiLvlLbl val="0"/>
      </c:catAx>
      <c:valAx>
        <c:axId val="168473856"/>
        <c:scaling>
          <c:orientation val="minMax"/>
        </c:scaling>
        <c:delete val="0"/>
        <c:axPos val="l"/>
        <c:majorGridlines/>
        <c:numFmt formatCode="General" sourceLinked="1"/>
        <c:majorTickMark val="out"/>
        <c:minorTickMark val="none"/>
        <c:tickLblPos val="nextTo"/>
        <c:crossAx val="168473296"/>
        <c:crosses val="autoZero"/>
        <c:crossBetween val="between"/>
      </c:valAx>
      <c:spPr>
        <a:noFill/>
        <a:ln w="25410">
          <a:noFill/>
        </a:ln>
      </c:spPr>
    </c:plotArea>
    <c:plotVisOnly val="1"/>
    <c:dispBlanksAs val="gap"/>
    <c:showDLblsOverMax val="0"/>
  </c:chart>
  <c:txPr>
    <a:bodyPr/>
    <a:lstStyle/>
    <a:p>
      <a:pPr>
        <a:defRPr sz="1801"/>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Lbls>
            <c:spPr>
              <a:noFill/>
              <a:ln>
                <a:noFill/>
              </a:ln>
              <a:effectLst/>
            </c:spPr>
            <c:showLegendKey val="0"/>
            <c:showVal val="0"/>
            <c:showCatName val="0"/>
            <c:showSerName val="0"/>
            <c:showPercent val="1"/>
            <c:showBubbleSize val="0"/>
            <c:showLeaderLines val="1"/>
            <c:extLst>
              <c:ext xmlns:c15="http://schemas.microsoft.com/office/drawing/2012/chart" uri="{CE6537A1-D6FC-4f65-9D91-7224C49458BB}">
                <c15:layout/>
              </c:ext>
            </c:extLst>
          </c:dLbls>
          <c:cat>
            <c:strRef>
              <c:f>Sheet1!$A$2:$A$9</c:f>
              <c:strCache>
                <c:ptCount val="8"/>
                <c:pt idx="0">
                  <c:v>Pacific Isl.</c:v>
                </c:pt>
                <c:pt idx="1">
                  <c:v>Native Am</c:v>
                </c:pt>
                <c:pt idx="2">
                  <c:v>Latino</c:v>
                </c:pt>
                <c:pt idx="3">
                  <c:v>Asian Am</c:v>
                </c:pt>
                <c:pt idx="4">
                  <c:v>White</c:v>
                </c:pt>
                <c:pt idx="5">
                  <c:v>African Am</c:v>
                </c:pt>
                <c:pt idx="6">
                  <c:v>2 or more</c:v>
                </c:pt>
                <c:pt idx="7">
                  <c:v>Other/Dec</c:v>
                </c:pt>
              </c:strCache>
            </c:strRef>
          </c:cat>
          <c:val>
            <c:numRef>
              <c:f>Sheet1!$B$2:$B$9</c:f>
              <c:numCache>
                <c:formatCode>General</c:formatCode>
                <c:ptCount val="8"/>
                <c:pt idx="0">
                  <c:v>1</c:v>
                </c:pt>
                <c:pt idx="1">
                  <c:v>1</c:v>
                </c:pt>
                <c:pt idx="2">
                  <c:v>34</c:v>
                </c:pt>
                <c:pt idx="3">
                  <c:v>5</c:v>
                </c:pt>
                <c:pt idx="4">
                  <c:v>39</c:v>
                </c:pt>
                <c:pt idx="5">
                  <c:v>7</c:v>
                </c:pt>
                <c:pt idx="6">
                  <c:v>7</c:v>
                </c:pt>
                <c:pt idx="7">
                  <c:v>6</c:v>
                </c:pt>
              </c:numCache>
            </c:numRef>
          </c:val>
        </c:ser>
        <c:dLbls>
          <c:showLegendKey val="0"/>
          <c:showVal val="0"/>
          <c:showCatName val="0"/>
          <c:showSerName val="0"/>
          <c:showPercent val="1"/>
          <c:showBubbleSize val="0"/>
          <c:showLeaderLines val="1"/>
        </c:dLbls>
        <c:firstSliceAng val="0"/>
      </c:pieChart>
    </c:plotArea>
    <c:legend>
      <c:legendPos val="r"/>
      <c:layout>
        <c:manualLayout>
          <c:xMode val="edge"/>
          <c:yMode val="edge"/>
          <c:x val="0.76906994264605799"/>
          <c:y val="0.1856659013783365"/>
          <c:w val="0.16457203266258386"/>
          <c:h val="0.62305591097408441"/>
        </c:manualLayout>
      </c:layout>
      <c:overlay val="0"/>
    </c:legend>
    <c:plotVisOnly val="1"/>
    <c:dispBlanksAs val="gap"/>
    <c:showDLblsOverMax val="0"/>
  </c:chart>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a:defRPr sz="1200">
                <a:ea typeface="ＭＳ Ｐゴシック" charset="-128"/>
              </a:defRPr>
            </a:lvl1pPr>
          </a:lstStyle>
          <a:p>
            <a:pPr>
              <a:defRPr/>
            </a:pPr>
            <a:endParaRPr lang="en-US"/>
          </a:p>
        </p:txBody>
      </p:sp>
      <p:sp>
        <p:nvSpPr>
          <p:cNvPr id="3" name="Date Placeholder 2"/>
          <p:cNvSpPr>
            <a:spLocks noGrp="1"/>
          </p:cNvSpPr>
          <p:nvPr>
            <p:ph type="dt" idx="1"/>
          </p:nvPr>
        </p:nvSpPr>
        <p:spPr>
          <a:xfrm>
            <a:off x="3970338" y="0"/>
            <a:ext cx="3038475" cy="465138"/>
          </a:xfrm>
          <a:prstGeom prst="rect">
            <a:avLst/>
          </a:prstGeom>
        </p:spPr>
        <p:txBody>
          <a:bodyPr vert="horz" wrap="square" lIns="93177" tIns="46589" rIns="93177" bIns="46589" numCol="1" anchor="t" anchorCtr="0" compatLnSpc="1">
            <a:prstTxWarp prst="textNoShape">
              <a:avLst/>
            </a:prstTxWarp>
          </a:bodyPr>
          <a:lstStyle>
            <a:lvl1pPr algn="r">
              <a:defRPr sz="1200"/>
            </a:lvl1pPr>
          </a:lstStyle>
          <a:p>
            <a:pPr>
              <a:defRPr/>
            </a:pPr>
            <a:fld id="{61B6B4A9-9A0B-4375-8CE0-E5607036B9BD}" type="datetime1">
              <a:rPr lang="en-US"/>
              <a:pPr>
                <a:defRPr/>
              </a:pPr>
              <a:t>9/19/2014</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US" noProof="0" dirty="0" smtClean="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3177" tIns="46589" rIns="93177" bIns="46589"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3177" tIns="46589" rIns="93177" bIns="46589" rtlCol="0" anchor="b"/>
          <a:lstStyle>
            <a:lvl1pPr algn="l">
              <a:defRPr sz="1200">
                <a:ea typeface="ＭＳ Ｐゴシック" charset="-128"/>
              </a:defRPr>
            </a:lvl1pPr>
          </a:lstStyle>
          <a:p>
            <a:pPr>
              <a:defRPr/>
            </a:pPr>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wrap="square" lIns="93177" tIns="46589" rIns="93177" bIns="46589" numCol="1" anchor="b" anchorCtr="0" compatLnSpc="1">
            <a:prstTxWarp prst="textNoShape">
              <a:avLst/>
            </a:prstTxWarp>
          </a:bodyPr>
          <a:lstStyle>
            <a:lvl1pPr algn="r">
              <a:defRPr sz="1200"/>
            </a:lvl1pPr>
          </a:lstStyle>
          <a:p>
            <a:pPr>
              <a:defRPr/>
            </a:pPr>
            <a:fld id="{80E784C2-79FB-4641-A332-DAC42AAB6128}" type="slidenum">
              <a:rPr lang="en-US"/>
              <a:pPr>
                <a:defRPr/>
              </a:pPr>
              <a:t>‹#›</a:t>
            </a:fld>
            <a:endParaRPr lang="en-US"/>
          </a:p>
        </p:txBody>
      </p:sp>
    </p:spTree>
    <p:extLst>
      <p:ext uri="{BB962C8B-B14F-4D97-AF65-F5344CB8AC3E}">
        <p14:creationId xmlns:p14="http://schemas.microsoft.com/office/powerpoint/2010/main" val="262220752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pitchFamily="23" charset="-128"/>
        <a:cs typeface="+mn-cs"/>
      </a:defRPr>
    </a:lvl1pPr>
    <a:lvl2pPr marL="457200" algn="l" rtl="0" eaLnBrk="0" fontAlgn="base" hangingPunct="0">
      <a:spcBef>
        <a:spcPct val="30000"/>
      </a:spcBef>
      <a:spcAft>
        <a:spcPct val="0"/>
      </a:spcAft>
      <a:defRPr sz="1200" kern="1200">
        <a:solidFill>
          <a:schemeClr val="tx1"/>
        </a:solidFill>
        <a:latin typeface="+mn-lt"/>
        <a:ea typeface="ＭＳ Ｐゴシック" pitchFamily="23" charset="-128"/>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pitchFamily="23" charset="-128"/>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pitchFamily="23" charset="-128"/>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pitchFamily="23"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23" charset="0"/>
                <a:ea typeface="ＭＳ Ｐゴシック" pitchFamily="23" charset="-128"/>
              </a:defRPr>
            </a:lvl1pPr>
            <a:lvl2pPr marL="742950" indent="-285750" eaLnBrk="0" hangingPunct="0">
              <a:spcBef>
                <a:spcPct val="30000"/>
              </a:spcBef>
              <a:defRPr sz="1200">
                <a:solidFill>
                  <a:schemeClr val="tx1"/>
                </a:solidFill>
                <a:latin typeface="Calibri" pitchFamily="23" charset="0"/>
                <a:ea typeface="ＭＳ Ｐゴシック" pitchFamily="23" charset="-128"/>
              </a:defRPr>
            </a:lvl2pPr>
            <a:lvl3pPr marL="1143000" indent="-228600" eaLnBrk="0" hangingPunct="0">
              <a:spcBef>
                <a:spcPct val="30000"/>
              </a:spcBef>
              <a:defRPr sz="1200">
                <a:solidFill>
                  <a:schemeClr val="tx1"/>
                </a:solidFill>
                <a:latin typeface="Calibri" pitchFamily="23" charset="0"/>
                <a:ea typeface="ＭＳ Ｐゴシック" pitchFamily="23" charset="-128"/>
              </a:defRPr>
            </a:lvl3pPr>
            <a:lvl4pPr marL="1600200" indent="-228600" eaLnBrk="0" hangingPunct="0">
              <a:spcBef>
                <a:spcPct val="30000"/>
              </a:spcBef>
              <a:defRPr sz="1200">
                <a:solidFill>
                  <a:schemeClr val="tx1"/>
                </a:solidFill>
                <a:latin typeface="Calibri" pitchFamily="23" charset="0"/>
                <a:ea typeface="ＭＳ Ｐゴシック" pitchFamily="23" charset="-128"/>
              </a:defRPr>
            </a:lvl4pPr>
            <a:lvl5pPr marL="2057400" indent="-228600" eaLnBrk="0" hangingPunct="0">
              <a:spcBef>
                <a:spcPct val="30000"/>
              </a:spcBef>
              <a:defRPr sz="1200">
                <a:solidFill>
                  <a:schemeClr val="tx1"/>
                </a:solidFill>
                <a:latin typeface="Calibri" pitchFamily="23" charset="0"/>
                <a:ea typeface="ＭＳ Ｐゴシック" pitchFamily="23" charset="-128"/>
              </a:defRPr>
            </a:lvl5pPr>
            <a:lvl6pPr marL="2514600" indent="-228600" defTabSz="457200" eaLnBrk="0" fontAlgn="base" hangingPunct="0">
              <a:spcBef>
                <a:spcPct val="30000"/>
              </a:spcBef>
              <a:spcAft>
                <a:spcPct val="0"/>
              </a:spcAft>
              <a:defRPr sz="1200">
                <a:solidFill>
                  <a:schemeClr val="tx1"/>
                </a:solidFill>
                <a:latin typeface="Calibri" pitchFamily="23" charset="0"/>
                <a:ea typeface="ＭＳ Ｐゴシック" pitchFamily="23" charset="-128"/>
              </a:defRPr>
            </a:lvl6pPr>
            <a:lvl7pPr marL="2971800" indent="-228600" defTabSz="457200" eaLnBrk="0" fontAlgn="base" hangingPunct="0">
              <a:spcBef>
                <a:spcPct val="30000"/>
              </a:spcBef>
              <a:spcAft>
                <a:spcPct val="0"/>
              </a:spcAft>
              <a:defRPr sz="1200">
                <a:solidFill>
                  <a:schemeClr val="tx1"/>
                </a:solidFill>
                <a:latin typeface="Calibri" pitchFamily="23" charset="0"/>
                <a:ea typeface="ＭＳ Ｐゴシック" pitchFamily="23" charset="-128"/>
              </a:defRPr>
            </a:lvl7pPr>
            <a:lvl8pPr marL="3429000" indent="-228600" defTabSz="457200" eaLnBrk="0" fontAlgn="base" hangingPunct="0">
              <a:spcBef>
                <a:spcPct val="30000"/>
              </a:spcBef>
              <a:spcAft>
                <a:spcPct val="0"/>
              </a:spcAft>
              <a:defRPr sz="1200">
                <a:solidFill>
                  <a:schemeClr val="tx1"/>
                </a:solidFill>
                <a:latin typeface="Calibri" pitchFamily="23" charset="0"/>
                <a:ea typeface="ＭＳ Ｐゴシック" pitchFamily="23" charset="-128"/>
              </a:defRPr>
            </a:lvl8pPr>
            <a:lvl9pPr marL="3886200" indent="-228600" defTabSz="457200" eaLnBrk="0" fontAlgn="base" hangingPunct="0">
              <a:spcBef>
                <a:spcPct val="30000"/>
              </a:spcBef>
              <a:spcAft>
                <a:spcPct val="0"/>
              </a:spcAft>
              <a:defRPr sz="1200">
                <a:solidFill>
                  <a:schemeClr val="tx1"/>
                </a:solidFill>
                <a:latin typeface="Calibri" pitchFamily="23" charset="0"/>
                <a:ea typeface="ＭＳ Ｐゴシック" pitchFamily="23" charset="-128"/>
              </a:defRPr>
            </a:lvl9pPr>
          </a:lstStyle>
          <a:p>
            <a:pPr eaLnBrk="1" hangingPunct="1">
              <a:spcBef>
                <a:spcPct val="0"/>
              </a:spcBef>
            </a:pPr>
            <a:fld id="{E31178FF-D9F7-4F8B-9BD2-B064C9671B59}" type="slidenum">
              <a:rPr lang="en-US" altLang="en-US" smtClean="0">
                <a:latin typeface="Arial" charset="0"/>
              </a:rPr>
              <a:pPr eaLnBrk="1" hangingPunct="1">
                <a:spcBef>
                  <a:spcPct val="0"/>
                </a:spcBef>
              </a:pPr>
              <a:t>2</a:t>
            </a:fld>
            <a:endParaRPr lang="en-US" altLang="en-US" smtClean="0">
              <a:latin typeface="Arial" charset="0"/>
            </a:endParaRPr>
          </a:p>
        </p:txBody>
      </p:sp>
    </p:spTree>
    <p:extLst>
      <p:ext uri="{BB962C8B-B14F-4D97-AF65-F5344CB8AC3E}">
        <p14:creationId xmlns:p14="http://schemas.microsoft.com/office/powerpoint/2010/main" val="29640922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85750" indent="-285750" eaLnBrk="1" hangingPunct="1">
              <a:spcAft>
                <a:spcPts val="1800"/>
              </a:spcAft>
              <a:buFontTx/>
              <a:buChar char="•"/>
            </a:pPr>
            <a:r>
              <a:rPr lang="en-US" altLang="en-US" dirty="0" smtClean="0"/>
              <a:t>A founding faculty member of CSUMB, Mendoza has directed major archaeological investigations at a number of California missions.</a:t>
            </a:r>
          </a:p>
          <a:p>
            <a:pPr marL="285750" indent="-285750" eaLnBrk="1" hangingPunct="1">
              <a:spcAft>
                <a:spcPts val="1800"/>
              </a:spcAft>
              <a:buFontTx/>
              <a:buChar char="•"/>
            </a:pPr>
            <a:r>
              <a:rPr lang="en-US" altLang="en-US" dirty="0" smtClean="0"/>
              <a:t>Recent efforts at the Royal Presidio of Monterey resulted in the discovery of the earliest Serra era Christian houses of worship in California.</a:t>
            </a:r>
          </a:p>
          <a:p>
            <a:pPr marL="285750" indent="-285750" eaLnBrk="1" hangingPunct="1">
              <a:spcAft>
                <a:spcPts val="1800"/>
              </a:spcAft>
              <a:buFontTx/>
              <a:buChar char="•"/>
            </a:pPr>
            <a:r>
              <a:rPr lang="en-US" altLang="en-US" dirty="0" smtClean="0"/>
              <a:t>Much of the California coast is archaeologically sensitive and contractors need people trained to determine whether a construction area is historically significant. CSUMB prepares students to meet the demand for this kind of work.</a:t>
            </a:r>
          </a:p>
          <a:p>
            <a:pPr marL="285750" indent="-285750" eaLnBrk="1" hangingPunct="1">
              <a:buFontTx/>
              <a:buChar char="•"/>
            </a:pPr>
            <a:r>
              <a:rPr lang="en-US" altLang="en-US" dirty="0" smtClean="0"/>
              <a:t>$177,000 grant will fund two workshops that will bring teachers to the Central Coast next summer.</a:t>
            </a:r>
          </a:p>
          <a:p>
            <a:pPr marL="285750" indent="-285750" eaLnBrk="1" hangingPunct="1">
              <a:buFontTx/>
              <a:buChar char="•"/>
            </a:pPr>
            <a:r>
              <a:rPr lang="en-US" altLang="en-US" dirty="0" smtClean="0"/>
              <a:t>The grant, through the NEH’s "Landmarks of American History and Culture" program, was one of only three awarded in California and 22 awarded nationwide.</a:t>
            </a:r>
          </a:p>
          <a:p>
            <a:pPr marL="285750" indent="-285750" eaLnBrk="1" hangingPunct="1">
              <a:buFontTx/>
              <a:buChar char="•"/>
            </a:pPr>
            <a:endParaRPr lang="en-US" altLang="en-US" dirty="0" smtClean="0"/>
          </a:p>
          <a:p>
            <a:pPr marL="285750" indent="-285750" eaLnBrk="1" hangingPunct="1"/>
            <a:endParaRPr lang="en-US" altLang="en-US" dirty="0" smtClean="0"/>
          </a:p>
        </p:txBody>
      </p:sp>
      <p:sp>
        <p:nvSpPr>
          <p:cNvPr id="49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23" charset="0"/>
                <a:ea typeface="ＭＳ Ｐゴシック" pitchFamily="23" charset="-128"/>
              </a:defRPr>
            </a:lvl1pPr>
            <a:lvl2pPr marL="742950" indent="-285750" eaLnBrk="0" hangingPunct="0">
              <a:spcBef>
                <a:spcPct val="30000"/>
              </a:spcBef>
              <a:defRPr sz="1200">
                <a:solidFill>
                  <a:schemeClr val="tx1"/>
                </a:solidFill>
                <a:latin typeface="Calibri" pitchFamily="23" charset="0"/>
                <a:ea typeface="ＭＳ Ｐゴシック" pitchFamily="23" charset="-128"/>
              </a:defRPr>
            </a:lvl2pPr>
            <a:lvl3pPr marL="1143000" indent="-228600" eaLnBrk="0" hangingPunct="0">
              <a:spcBef>
                <a:spcPct val="30000"/>
              </a:spcBef>
              <a:defRPr sz="1200">
                <a:solidFill>
                  <a:schemeClr val="tx1"/>
                </a:solidFill>
                <a:latin typeface="Calibri" pitchFamily="23" charset="0"/>
                <a:ea typeface="ＭＳ Ｐゴシック" pitchFamily="23" charset="-128"/>
              </a:defRPr>
            </a:lvl3pPr>
            <a:lvl4pPr marL="1600200" indent="-228600" eaLnBrk="0" hangingPunct="0">
              <a:spcBef>
                <a:spcPct val="30000"/>
              </a:spcBef>
              <a:defRPr sz="1200">
                <a:solidFill>
                  <a:schemeClr val="tx1"/>
                </a:solidFill>
                <a:latin typeface="Calibri" pitchFamily="23" charset="0"/>
                <a:ea typeface="ＭＳ Ｐゴシック" pitchFamily="23" charset="-128"/>
              </a:defRPr>
            </a:lvl4pPr>
            <a:lvl5pPr marL="2057400" indent="-228600" eaLnBrk="0" hangingPunct="0">
              <a:spcBef>
                <a:spcPct val="30000"/>
              </a:spcBef>
              <a:defRPr sz="1200">
                <a:solidFill>
                  <a:schemeClr val="tx1"/>
                </a:solidFill>
                <a:latin typeface="Calibri" pitchFamily="23" charset="0"/>
                <a:ea typeface="ＭＳ Ｐゴシック" pitchFamily="23" charset="-128"/>
              </a:defRPr>
            </a:lvl5pPr>
            <a:lvl6pPr marL="2514600" indent="-228600" defTabSz="457200" eaLnBrk="0" fontAlgn="base" hangingPunct="0">
              <a:spcBef>
                <a:spcPct val="30000"/>
              </a:spcBef>
              <a:spcAft>
                <a:spcPct val="0"/>
              </a:spcAft>
              <a:defRPr sz="1200">
                <a:solidFill>
                  <a:schemeClr val="tx1"/>
                </a:solidFill>
                <a:latin typeface="Calibri" pitchFamily="23" charset="0"/>
                <a:ea typeface="ＭＳ Ｐゴシック" pitchFamily="23" charset="-128"/>
              </a:defRPr>
            </a:lvl6pPr>
            <a:lvl7pPr marL="2971800" indent="-228600" defTabSz="457200" eaLnBrk="0" fontAlgn="base" hangingPunct="0">
              <a:spcBef>
                <a:spcPct val="30000"/>
              </a:spcBef>
              <a:spcAft>
                <a:spcPct val="0"/>
              </a:spcAft>
              <a:defRPr sz="1200">
                <a:solidFill>
                  <a:schemeClr val="tx1"/>
                </a:solidFill>
                <a:latin typeface="Calibri" pitchFamily="23" charset="0"/>
                <a:ea typeface="ＭＳ Ｐゴシック" pitchFamily="23" charset="-128"/>
              </a:defRPr>
            </a:lvl7pPr>
            <a:lvl8pPr marL="3429000" indent="-228600" defTabSz="457200" eaLnBrk="0" fontAlgn="base" hangingPunct="0">
              <a:spcBef>
                <a:spcPct val="30000"/>
              </a:spcBef>
              <a:spcAft>
                <a:spcPct val="0"/>
              </a:spcAft>
              <a:defRPr sz="1200">
                <a:solidFill>
                  <a:schemeClr val="tx1"/>
                </a:solidFill>
                <a:latin typeface="Calibri" pitchFamily="23" charset="0"/>
                <a:ea typeface="ＭＳ Ｐゴシック" pitchFamily="23" charset="-128"/>
              </a:defRPr>
            </a:lvl8pPr>
            <a:lvl9pPr marL="3886200" indent="-228600" defTabSz="457200" eaLnBrk="0" fontAlgn="base" hangingPunct="0">
              <a:spcBef>
                <a:spcPct val="30000"/>
              </a:spcBef>
              <a:spcAft>
                <a:spcPct val="0"/>
              </a:spcAft>
              <a:defRPr sz="1200">
                <a:solidFill>
                  <a:schemeClr val="tx1"/>
                </a:solidFill>
                <a:latin typeface="Calibri" pitchFamily="23" charset="0"/>
                <a:ea typeface="ＭＳ Ｐゴシック" pitchFamily="23" charset="-128"/>
              </a:defRPr>
            </a:lvl9pPr>
          </a:lstStyle>
          <a:p>
            <a:pPr eaLnBrk="1" hangingPunct="1">
              <a:spcBef>
                <a:spcPct val="0"/>
              </a:spcBef>
            </a:pPr>
            <a:fld id="{DB6A378D-5F03-4DF7-8669-C5903983C021}" type="slidenum">
              <a:rPr lang="en-US" altLang="en-US" smtClean="0">
                <a:latin typeface="Arial" charset="0"/>
              </a:rPr>
              <a:pPr eaLnBrk="1" hangingPunct="1">
                <a:spcBef>
                  <a:spcPct val="0"/>
                </a:spcBef>
              </a:pPr>
              <a:t>16</a:t>
            </a:fld>
            <a:endParaRPr lang="en-US" altLang="en-US" smtClean="0">
              <a:latin typeface="Arial" charset="0"/>
            </a:endParaRPr>
          </a:p>
        </p:txBody>
      </p:sp>
    </p:spTree>
    <p:extLst>
      <p:ext uri="{BB962C8B-B14F-4D97-AF65-F5344CB8AC3E}">
        <p14:creationId xmlns:p14="http://schemas.microsoft.com/office/powerpoint/2010/main" val="11885264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t>All undergraduate majors</a:t>
            </a:r>
          </a:p>
          <a:p>
            <a:pPr eaLnBrk="1" hangingPunct="1"/>
            <a:r>
              <a:rPr lang="en-US" altLang="en-US" smtClean="0"/>
              <a:t>Biology; business administration, collaborative health and human services, communication design, computer science and info. Tech, environmental science tech and policy, environmental studies, global studies, human communication, integrated studies, Japanese, kinesiology, liberal studies, marine science, math, music and performing arts, nursing,  psychology, social and behavioral sciences, Spanish, teledramatic arts &amp; technology, visual and public arts, world languages and culture.</a:t>
            </a:r>
          </a:p>
          <a:p>
            <a:pPr eaLnBrk="1" hangingPunct="1"/>
            <a:r>
              <a:rPr lang="en-US" altLang="en-US" smtClean="0"/>
              <a:t>Graduate programs</a:t>
            </a:r>
          </a:p>
          <a:p>
            <a:pPr eaLnBrk="1" hangingPunct="1"/>
            <a:r>
              <a:rPr lang="en-US" altLang="en-US" smtClean="0"/>
              <a:t>Coastal and watershed science and policy, education, instructional science and technology, marine science, master of public policy, master of social work.</a:t>
            </a:r>
          </a:p>
          <a:p>
            <a:pPr eaLnBrk="1" hangingPunct="1"/>
            <a:endParaRPr lang="en-US" altLang="en-US" smtClean="0"/>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23" charset="0"/>
                <a:ea typeface="ＭＳ Ｐゴシック" pitchFamily="23" charset="-128"/>
              </a:defRPr>
            </a:lvl1pPr>
            <a:lvl2pPr marL="742950" indent="-285750" eaLnBrk="0" hangingPunct="0">
              <a:spcBef>
                <a:spcPct val="30000"/>
              </a:spcBef>
              <a:defRPr sz="1200">
                <a:solidFill>
                  <a:schemeClr val="tx1"/>
                </a:solidFill>
                <a:latin typeface="Calibri" pitchFamily="23" charset="0"/>
                <a:ea typeface="ＭＳ Ｐゴシック" pitchFamily="23" charset="-128"/>
              </a:defRPr>
            </a:lvl2pPr>
            <a:lvl3pPr marL="1143000" indent="-228600" eaLnBrk="0" hangingPunct="0">
              <a:spcBef>
                <a:spcPct val="30000"/>
              </a:spcBef>
              <a:defRPr sz="1200">
                <a:solidFill>
                  <a:schemeClr val="tx1"/>
                </a:solidFill>
                <a:latin typeface="Calibri" pitchFamily="23" charset="0"/>
                <a:ea typeface="ＭＳ Ｐゴシック" pitchFamily="23" charset="-128"/>
              </a:defRPr>
            </a:lvl3pPr>
            <a:lvl4pPr marL="1600200" indent="-228600" eaLnBrk="0" hangingPunct="0">
              <a:spcBef>
                <a:spcPct val="30000"/>
              </a:spcBef>
              <a:defRPr sz="1200">
                <a:solidFill>
                  <a:schemeClr val="tx1"/>
                </a:solidFill>
                <a:latin typeface="Calibri" pitchFamily="23" charset="0"/>
                <a:ea typeface="ＭＳ Ｐゴシック" pitchFamily="23" charset="-128"/>
              </a:defRPr>
            </a:lvl4pPr>
            <a:lvl5pPr marL="2057400" indent="-228600" eaLnBrk="0" hangingPunct="0">
              <a:spcBef>
                <a:spcPct val="30000"/>
              </a:spcBef>
              <a:defRPr sz="1200">
                <a:solidFill>
                  <a:schemeClr val="tx1"/>
                </a:solidFill>
                <a:latin typeface="Calibri" pitchFamily="23" charset="0"/>
                <a:ea typeface="ＭＳ Ｐゴシック" pitchFamily="23" charset="-128"/>
              </a:defRPr>
            </a:lvl5pPr>
            <a:lvl6pPr marL="2514600" indent="-228600" defTabSz="457200" eaLnBrk="0" fontAlgn="base" hangingPunct="0">
              <a:spcBef>
                <a:spcPct val="30000"/>
              </a:spcBef>
              <a:spcAft>
                <a:spcPct val="0"/>
              </a:spcAft>
              <a:defRPr sz="1200">
                <a:solidFill>
                  <a:schemeClr val="tx1"/>
                </a:solidFill>
                <a:latin typeface="Calibri" pitchFamily="23" charset="0"/>
                <a:ea typeface="ＭＳ Ｐゴシック" pitchFamily="23" charset="-128"/>
              </a:defRPr>
            </a:lvl6pPr>
            <a:lvl7pPr marL="2971800" indent="-228600" defTabSz="457200" eaLnBrk="0" fontAlgn="base" hangingPunct="0">
              <a:spcBef>
                <a:spcPct val="30000"/>
              </a:spcBef>
              <a:spcAft>
                <a:spcPct val="0"/>
              </a:spcAft>
              <a:defRPr sz="1200">
                <a:solidFill>
                  <a:schemeClr val="tx1"/>
                </a:solidFill>
                <a:latin typeface="Calibri" pitchFamily="23" charset="0"/>
                <a:ea typeface="ＭＳ Ｐゴシック" pitchFamily="23" charset="-128"/>
              </a:defRPr>
            </a:lvl7pPr>
            <a:lvl8pPr marL="3429000" indent="-228600" defTabSz="457200" eaLnBrk="0" fontAlgn="base" hangingPunct="0">
              <a:spcBef>
                <a:spcPct val="30000"/>
              </a:spcBef>
              <a:spcAft>
                <a:spcPct val="0"/>
              </a:spcAft>
              <a:defRPr sz="1200">
                <a:solidFill>
                  <a:schemeClr val="tx1"/>
                </a:solidFill>
                <a:latin typeface="Calibri" pitchFamily="23" charset="0"/>
                <a:ea typeface="ＭＳ Ｐゴシック" pitchFamily="23" charset="-128"/>
              </a:defRPr>
            </a:lvl8pPr>
            <a:lvl9pPr marL="3886200" indent="-228600" defTabSz="457200" eaLnBrk="0" fontAlgn="base" hangingPunct="0">
              <a:spcBef>
                <a:spcPct val="30000"/>
              </a:spcBef>
              <a:spcAft>
                <a:spcPct val="0"/>
              </a:spcAft>
              <a:defRPr sz="1200">
                <a:solidFill>
                  <a:schemeClr val="tx1"/>
                </a:solidFill>
                <a:latin typeface="Calibri" pitchFamily="23" charset="0"/>
                <a:ea typeface="ＭＳ Ｐゴシック" pitchFamily="23" charset="-128"/>
              </a:defRPr>
            </a:lvl9pPr>
          </a:lstStyle>
          <a:p>
            <a:pPr eaLnBrk="1" hangingPunct="1">
              <a:spcBef>
                <a:spcPct val="0"/>
              </a:spcBef>
            </a:pPr>
            <a:fld id="{E58BF884-EA1A-4D1D-895E-91A4EEADC2BE}" type="slidenum">
              <a:rPr lang="en-US" altLang="en-US" smtClean="0">
                <a:latin typeface="Arial" charset="0"/>
              </a:rPr>
              <a:pPr eaLnBrk="1" hangingPunct="1">
                <a:spcBef>
                  <a:spcPct val="0"/>
                </a:spcBef>
              </a:pPr>
              <a:t>18</a:t>
            </a:fld>
            <a:endParaRPr lang="en-US" altLang="en-US" smtClean="0">
              <a:latin typeface="Arial" charset="0"/>
            </a:endParaRPr>
          </a:p>
        </p:txBody>
      </p:sp>
    </p:spTree>
    <p:extLst>
      <p:ext uri="{BB962C8B-B14F-4D97-AF65-F5344CB8AC3E}">
        <p14:creationId xmlns:p14="http://schemas.microsoft.com/office/powerpoint/2010/main" val="22330115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Spending impact figures come from CSU study in 2010.</a:t>
            </a:r>
          </a:p>
          <a:p>
            <a:pPr eaLnBrk="1" hangingPunct="1">
              <a:spcBef>
                <a:spcPct val="0"/>
              </a:spcBef>
            </a:pPr>
            <a:r>
              <a:rPr lang="en-US" altLang="en-US" dirty="0" smtClean="0"/>
              <a:t>Applied research – NASA grant, $32 million, using satellite technology to maximize efficient water use, study impact of climate change</a:t>
            </a:r>
          </a:p>
          <a:p>
            <a:pPr eaLnBrk="1" hangingPunct="1">
              <a:spcBef>
                <a:spcPct val="0"/>
              </a:spcBef>
            </a:pPr>
            <a:endParaRPr lang="en-US" altLang="en-US" dirty="0" smtClean="0"/>
          </a:p>
          <a:p>
            <a:pPr eaLnBrk="1" hangingPunct="1">
              <a:spcBef>
                <a:spcPct val="0"/>
              </a:spcBef>
            </a:pPr>
            <a:r>
              <a:rPr lang="en-US" altLang="en-US" dirty="0" smtClean="0"/>
              <a:t>Student internships in agribusiness, computer science, social work and communications add up to 65,000 hours a year.</a:t>
            </a:r>
          </a:p>
          <a:p>
            <a:pPr eaLnBrk="1" hangingPunct="1">
              <a:spcBef>
                <a:spcPct val="0"/>
              </a:spcBef>
            </a:pPr>
            <a:endParaRPr lang="en-US" altLang="en-US" dirty="0" smtClean="0"/>
          </a:p>
          <a:p>
            <a:pPr eaLnBrk="1" hangingPunct="1">
              <a:spcBef>
                <a:spcPct val="0"/>
              </a:spcBef>
            </a:pPr>
            <a:r>
              <a:rPr lang="en-US" altLang="en-US" dirty="0" smtClean="0"/>
              <a:t>Research areas include agriculture and water issues, marine science, climate change.</a:t>
            </a:r>
          </a:p>
          <a:p>
            <a:pPr eaLnBrk="1" hangingPunct="1">
              <a:spcBef>
                <a:spcPct val="0"/>
              </a:spcBef>
            </a:pPr>
            <a:endParaRPr lang="en-US" altLang="en-US" dirty="0" smtClean="0"/>
          </a:p>
          <a:p>
            <a:pPr eaLnBrk="1" hangingPunct="1">
              <a:spcBef>
                <a:spcPct val="0"/>
              </a:spcBef>
            </a:pPr>
            <a:r>
              <a:rPr lang="en-US" altLang="en-US" dirty="0" smtClean="0"/>
              <a:t>Small businesses benefit from students helping them grow their businesses while learning how the real world works.  A win-win.</a:t>
            </a:r>
          </a:p>
          <a:p>
            <a:pPr eaLnBrk="1" hangingPunct="1">
              <a:spcBef>
                <a:spcPct val="0"/>
              </a:spcBef>
            </a:pPr>
            <a:endParaRPr lang="en-US" altLang="en-US" dirty="0" smtClean="0"/>
          </a:p>
          <a:p>
            <a:pPr eaLnBrk="1" hangingPunct="1">
              <a:spcBef>
                <a:spcPct val="0"/>
              </a:spcBef>
            </a:pPr>
            <a:r>
              <a:rPr lang="en-US" altLang="en-US" dirty="0" smtClean="0"/>
              <a:t>Institute for innovation and economic development is a partnership with the Monterey County Business Council house on our campus.</a:t>
            </a:r>
          </a:p>
          <a:p>
            <a:pPr eaLnBrk="1" hangingPunct="1">
              <a:spcBef>
                <a:spcPct val="0"/>
              </a:spcBef>
            </a:pPr>
            <a:endParaRPr lang="en-US" altLang="en-US" dirty="0" smtClean="0"/>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23" charset="0"/>
                <a:ea typeface="ＭＳ Ｐゴシック" pitchFamily="23" charset="-128"/>
              </a:defRPr>
            </a:lvl1pPr>
            <a:lvl2pPr marL="742950" indent="-285750" eaLnBrk="0" hangingPunct="0">
              <a:spcBef>
                <a:spcPct val="30000"/>
              </a:spcBef>
              <a:defRPr sz="1200">
                <a:solidFill>
                  <a:schemeClr val="tx1"/>
                </a:solidFill>
                <a:latin typeface="Calibri" pitchFamily="23" charset="0"/>
                <a:ea typeface="ＭＳ Ｐゴシック" pitchFamily="23" charset="-128"/>
              </a:defRPr>
            </a:lvl2pPr>
            <a:lvl3pPr marL="1143000" indent="-228600" eaLnBrk="0" hangingPunct="0">
              <a:spcBef>
                <a:spcPct val="30000"/>
              </a:spcBef>
              <a:defRPr sz="1200">
                <a:solidFill>
                  <a:schemeClr val="tx1"/>
                </a:solidFill>
                <a:latin typeface="Calibri" pitchFamily="23" charset="0"/>
                <a:ea typeface="ＭＳ Ｐゴシック" pitchFamily="23" charset="-128"/>
              </a:defRPr>
            </a:lvl3pPr>
            <a:lvl4pPr marL="1600200" indent="-228600" eaLnBrk="0" hangingPunct="0">
              <a:spcBef>
                <a:spcPct val="30000"/>
              </a:spcBef>
              <a:defRPr sz="1200">
                <a:solidFill>
                  <a:schemeClr val="tx1"/>
                </a:solidFill>
                <a:latin typeface="Calibri" pitchFamily="23" charset="0"/>
                <a:ea typeface="ＭＳ Ｐゴシック" pitchFamily="23" charset="-128"/>
              </a:defRPr>
            </a:lvl4pPr>
            <a:lvl5pPr marL="2057400" indent="-228600" eaLnBrk="0" hangingPunct="0">
              <a:spcBef>
                <a:spcPct val="30000"/>
              </a:spcBef>
              <a:defRPr sz="1200">
                <a:solidFill>
                  <a:schemeClr val="tx1"/>
                </a:solidFill>
                <a:latin typeface="Calibri" pitchFamily="23" charset="0"/>
                <a:ea typeface="ＭＳ Ｐゴシック" pitchFamily="23" charset="-128"/>
              </a:defRPr>
            </a:lvl5pPr>
            <a:lvl6pPr marL="2514600" indent="-228600" defTabSz="457200" eaLnBrk="0" fontAlgn="base" hangingPunct="0">
              <a:spcBef>
                <a:spcPct val="30000"/>
              </a:spcBef>
              <a:spcAft>
                <a:spcPct val="0"/>
              </a:spcAft>
              <a:defRPr sz="1200">
                <a:solidFill>
                  <a:schemeClr val="tx1"/>
                </a:solidFill>
                <a:latin typeface="Calibri" pitchFamily="23" charset="0"/>
                <a:ea typeface="ＭＳ Ｐゴシック" pitchFamily="23" charset="-128"/>
              </a:defRPr>
            </a:lvl6pPr>
            <a:lvl7pPr marL="2971800" indent="-228600" defTabSz="457200" eaLnBrk="0" fontAlgn="base" hangingPunct="0">
              <a:spcBef>
                <a:spcPct val="30000"/>
              </a:spcBef>
              <a:spcAft>
                <a:spcPct val="0"/>
              </a:spcAft>
              <a:defRPr sz="1200">
                <a:solidFill>
                  <a:schemeClr val="tx1"/>
                </a:solidFill>
                <a:latin typeface="Calibri" pitchFamily="23" charset="0"/>
                <a:ea typeface="ＭＳ Ｐゴシック" pitchFamily="23" charset="-128"/>
              </a:defRPr>
            </a:lvl7pPr>
            <a:lvl8pPr marL="3429000" indent="-228600" defTabSz="457200" eaLnBrk="0" fontAlgn="base" hangingPunct="0">
              <a:spcBef>
                <a:spcPct val="30000"/>
              </a:spcBef>
              <a:spcAft>
                <a:spcPct val="0"/>
              </a:spcAft>
              <a:defRPr sz="1200">
                <a:solidFill>
                  <a:schemeClr val="tx1"/>
                </a:solidFill>
                <a:latin typeface="Calibri" pitchFamily="23" charset="0"/>
                <a:ea typeface="ＭＳ Ｐゴシック" pitchFamily="23" charset="-128"/>
              </a:defRPr>
            </a:lvl8pPr>
            <a:lvl9pPr marL="3886200" indent="-228600" defTabSz="457200" eaLnBrk="0" fontAlgn="base" hangingPunct="0">
              <a:spcBef>
                <a:spcPct val="30000"/>
              </a:spcBef>
              <a:spcAft>
                <a:spcPct val="0"/>
              </a:spcAft>
              <a:defRPr sz="1200">
                <a:solidFill>
                  <a:schemeClr val="tx1"/>
                </a:solidFill>
                <a:latin typeface="Calibri" pitchFamily="23" charset="0"/>
                <a:ea typeface="ＭＳ Ｐゴシック" pitchFamily="23" charset="-128"/>
              </a:defRPr>
            </a:lvl9pPr>
          </a:lstStyle>
          <a:p>
            <a:pPr eaLnBrk="1" hangingPunct="1">
              <a:spcBef>
                <a:spcPct val="0"/>
              </a:spcBef>
            </a:pPr>
            <a:fld id="{235059C0-5063-4670-B138-1927E333D6B1}" type="slidenum">
              <a:rPr lang="en-US" altLang="en-US" smtClean="0">
                <a:latin typeface="Arial" charset="0"/>
              </a:rPr>
              <a:pPr eaLnBrk="1" hangingPunct="1">
                <a:spcBef>
                  <a:spcPct val="0"/>
                </a:spcBef>
              </a:pPr>
              <a:t>21</a:t>
            </a:fld>
            <a:endParaRPr lang="en-US" altLang="en-US" smtClean="0">
              <a:latin typeface="Arial" charset="0"/>
            </a:endParaRPr>
          </a:p>
        </p:txBody>
      </p:sp>
    </p:spTree>
    <p:extLst>
      <p:ext uri="{BB962C8B-B14F-4D97-AF65-F5344CB8AC3E}">
        <p14:creationId xmlns:p14="http://schemas.microsoft.com/office/powerpoint/2010/main" val="7607741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23" charset="0"/>
                <a:ea typeface="ＭＳ Ｐゴシック" pitchFamily="23" charset="-128"/>
              </a:defRPr>
            </a:lvl1pPr>
            <a:lvl2pPr marL="742950" indent="-285750" eaLnBrk="0" hangingPunct="0">
              <a:spcBef>
                <a:spcPct val="30000"/>
              </a:spcBef>
              <a:defRPr sz="1200">
                <a:solidFill>
                  <a:schemeClr val="tx1"/>
                </a:solidFill>
                <a:latin typeface="Calibri" pitchFamily="23" charset="0"/>
                <a:ea typeface="ＭＳ Ｐゴシック" pitchFamily="23" charset="-128"/>
              </a:defRPr>
            </a:lvl2pPr>
            <a:lvl3pPr marL="1143000" indent="-228600" eaLnBrk="0" hangingPunct="0">
              <a:spcBef>
                <a:spcPct val="30000"/>
              </a:spcBef>
              <a:defRPr sz="1200">
                <a:solidFill>
                  <a:schemeClr val="tx1"/>
                </a:solidFill>
                <a:latin typeface="Calibri" pitchFamily="23" charset="0"/>
                <a:ea typeface="ＭＳ Ｐゴシック" pitchFamily="23" charset="-128"/>
              </a:defRPr>
            </a:lvl3pPr>
            <a:lvl4pPr marL="1600200" indent="-228600" eaLnBrk="0" hangingPunct="0">
              <a:spcBef>
                <a:spcPct val="30000"/>
              </a:spcBef>
              <a:defRPr sz="1200">
                <a:solidFill>
                  <a:schemeClr val="tx1"/>
                </a:solidFill>
                <a:latin typeface="Calibri" pitchFamily="23" charset="0"/>
                <a:ea typeface="ＭＳ Ｐゴシック" pitchFamily="23" charset="-128"/>
              </a:defRPr>
            </a:lvl4pPr>
            <a:lvl5pPr marL="2057400" indent="-228600" eaLnBrk="0" hangingPunct="0">
              <a:spcBef>
                <a:spcPct val="30000"/>
              </a:spcBef>
              <a:defRPr sz="1200">
                <a:solidFill>
                  <a:schemeClr val="tx1"/>
                </a:solidFill>
                <a:latin typeface="Calibri" pitchFamily="23" charset="0"/>
                <a:ea typeface="ＭＳ Ｐゴシック" pitchFamily="23" charset="-128"/>
              </a:defRPr>
            </a:lvl5pPr>
            <a:lvl6pPr marL="2514600" indent="-228600" defTabSz="457200" eaLnBrk="0" fontAlgn="base" hangingPunct="0">
              <a:spcBef>
                <a:spcPct val="30000"/>
              </a:spcBef>
              <a:spcAft>
                <a:spcPct val="0"/>
              </a:spcAft>
              <a:defRPr sz="1200">
                <a:solidFill>
                  <a:schemeClr val="tx1"/>
                </a:solidFill>
                <a:latin typeface="Calibri" pitchFamily="23" charset="0"/>
                <a:ea typeface="ＭＳ Ｐゴシック" pitchFamily="23" charset="-128"/>
              </a:defRPr>
            </a:lvl6pPr>
            <a:lvl7pPr marL="2971800" indent="-228600" defTabSz="457200" eaLnBrk="0" fontAlgn="base" hangingPunct="0">
              <a:spcBef>
                <a:spcPct val="30000"/>
              </a:spcBef>
              <a:spcAft>
                <a:spcPct val="0"/>
              </a:spcAft>
              <a:defRPr sz="1200">
                <a:solidFill>
                  <a:schemeClr val="tx1"/>
                </a:solidFill>
                <a:latin typeface="Calibri" pitchFamily="23" charset="0"/>
                <a:ea typeface="ＭＳ Ｐゴシック" pitchFamily="23" charset="-128"/>
              </a:defRPr>
            </a:lvl7pPr>
            <a:lvl8pPr marL="3429000" indent="-228600" defTabSz="457200" eaLnBrk="0" fontAlgn="base" hangingPunct="0">
              <a:spcBef>
                <a:spcPct val="30000"/>
              </a:spcBef>
              <a:spcAft>
                <a:spcPct val="0"/>
              </a:spcAft>
              <a:defRPr sz="1200">
                <a:solidFill>
                  <a:schemeClr val="tx1"/>
                </a:solidFill>
                <a:latin typeface="Calibri" pitchFamily="23" charset="0"/>
                <a:ea typeface="ＭＳ Ｐゴシック" pitchFamily="23" charset="-128"/>
              </a:defRPr>
            </a:lvl8pPr>
            <a:lvl9pPr marL="3886200" indent="-228600" defTabSz="457200" eaLnBrk="0" fontAlgn="base" hangingPunct="0">
              <a:spcBef>
                <a:spcPct val="30000"/>
              </a:spcBef>
              <a:spcAft>
                <a:spcPct val="0"/>
              </a:spcAft>
              <a:defRPr sz="1200">
                <a:solidFill>
                  <a:schemeClr val="tx1"/>
                </a:solidFill>
                <a:latin typeface="Calibri" pitchFamily="23" charset="0"/>
                <a:ea typeface="ＭＳ Ｐゴシック" pitchFamily="23" charset="-128"/>
              </a:defRPr>
            </a:lvl9pPr>
          </a:lstStyle>
          <a:p>
            <a:pPr eaLnBrk="1" hangingPunct="1">
              <a:spcBef>
                <a:spcPct val="0"/>
              </a:spcBef>
            </a:pPr>
            <a:fld id="{564C5118-10BB-4C1F-ACA2-8D831B4CDD8B}" type="slidenum">
              <a:rPr lang="en-US" altLang="en-US" smtClean="0">
                <a:latin typeface="Arial" charset="0"/>
              </a:rPr>
              <a:pPr eaLnBrk="1" hangingPunct="1">
                <a:spcBef>
                  <a:spcPct val="0"/>
                </a:spcBef>
              </a:pPr>
              <a:t>22</a:t>
            </a:fld>
            <a:endParaRPr lang="en-US" altLang="en-US" smtClean="0">
              <a:latin typeface="Arial" charset="0"/>
            </a:endParaRPr>
          </a:p>
        </p:txBody>
      </p:sp>
    </p:spTree>
    <p:extLst>
      <p:ext uri="{BB962C8B-B14F-4D97-AF65-F5344CB8AC3E}">
        <p14:creationId xmlns:p14="http://schemas.microsoft.com/office/powerpoint/2010/main" val="6971890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Building will include classrooms, auditoriums, telecom and computer lab space, faculty offices, meeting space and workrooms. </a:t>
            </a:r>
          </a:p>
          <a:p>
            <a:pPr eaLnBrk="1" hangingPunct="1">
              <a:spcBef>
                <a:spcPct val="0"/>
              </a:spcBef>
            </a:pPr>
            <a:r>
              <a:rPr lang="en-US" altLang="en-US" dirty="0" smtClean="0"/>
              <a:t>To be funded</a:t>
            </a:r>
            <a:r>
              <a:rPr lang="en-US" altLang="en-US" dirty="0" smtClean="0">
                <a:latin typeface="Trebuchet MS" pitchFamily="23" charset="0"/>
              </a:rPr>
              <a:t> from a $42M state bond sale</a:t>
            </a:r>
            <a:endParaRPr lang="en-US" altLang="en-US" dirty="0" smtClean="0"/>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23" charset="0"/>
                <a:ea typeface="ＭＳ Ｐゴシック" pitchFamily="23" charset="-128"/>
              </a:defRPr>
            </a:lvl1pPr>
            <a:lvl2pPr marL="742950" indent="-285750" eaLnBrk="0" hangingPunct="0">
              <a:spcBef>
                <a:spcPct val="30000"/>
              </a:spcBef>
              <a:defRPr sz="1200">
                <a:solidFill>
                  <a:schemeClr val="tx1"/>
                </a:solidFill>
                <a:latin typeface="Calibri" pitchFamily="23" charset="0"/>
                <a:ea typeface="ＭＳ Ｐゴシック" pitchFamily="23" charset="-128"/>
              </a:defRPr>
            </a:lvl2pPr>
            <a:lvl3pPr marL="1143000" indent="-228600" eaLnBrk="0" hangingPunct="0">
              <a:spcBef>
                <a:spcPct val="30000"/>
              </a:spcBef>
              <a:defRPr sz="1200">
                <a:solidFill>
                  <a:schemeClr val="tx1"/>
                </a:solidFill>
                <a:latin typeface="Calibri" pitchFamily="23" charset="0"/>
                <a:ea typeface="ＭＳ Ｐゴシック" pitchFamily="23" charset="-128"/>
              </a:defRPr>
            </a:lvl3pPr>
            <a:lvl4pPr marL="1600200" indent="-228600" eaLnBrk="0" hangingPunct="0">
              <a:spcBef>
                <a:spcPct val="30000"/>
              </a:spcBef>
              <a:defRPr sz="1200">
                <a:solidFill>
                  <a:schemeClr val="tx1"/>
                </a:solidFill>
                <a:latin typeface="Calibri" pitchFamily="23" charset="0"/>
                <a:ea typeface="ＭＳ Ｐゴシック" pitchFamily="23" charset="-128"/>
              </a:defRPr>
            </a:lvl4pPr>
            <a:lvl5pPr marL="2057400" indent="-228600" eaLnBrk="0" hangingPunct="0">
              <a:spcBef>
                <a:spcPct val="30000"/>
              </a:spcBef>
              <a:defRPr sz="1200">
                <a:solidFill>
                  <a:schemeClr val="tx1"/>
                </a:solidFill>
                <a:latin typeface="Calibri" pitchFamily="23" charset="0"/>
                <a:ea typeface="ＭＳ Ｐゴシック" pitchFamily="23" charset="-128"/>
              </a:defRPr>
            </a:lvl5pPr>
            <a:lvl6pPr marL="2514600" indent="-228600" defTabSz="457200" eaLnBrk="0" fontAlgn="base" hangingPunct="0">
              <a:spcBef>
                <a:spcPct val="30000"/>
              </a:spcBef>
              <a:spcAft>
                <a:spcPct val="0"/>
              </a:spcAft>
              <a:defRPr sz="1200">
                <a:solidFill>
                  <a:schemeClr val="tx1"/>
                </a:solidFill>
                <a:latin typeface="Calibri" pitchFamily="23" charset="0"/>
                <a:ea typeface="ＭＳ Ｐゴシック" pitchFamily="23" charset="-128"/>
              </a:defRPr>
            </a:lvl6pPr>
            <a:lvl7pPr marL="2971800" indent="-228600" defTabSz="457200" eaLnBrk="0" fontAlgn="base" hangingPunct="0">
              <a:spcBef>
                <a:spcPct val="30000"/>
              </a:spcBef>
              <a:spcAft>
                <a:spcPct val="0"/>
              </a:spcAft>
              <a:defRPr sz="1200">
                <a:solidFill>
                  <a:schemeClr val="tx1"/>
                </a:solidFill>
                <a:latin typeface="Calibri" pitchFamily="23" charset="0"/>
                <a:ea typeface="ＭＳ Ｐゴシック" pitchFamily="23" charset="-128"/>
              </a:defRPr>
            </a:lvl7pPr>
            <a:lvl8pPr marL="3429000" indent="-228600" defTabSz="457200" eaLnBrk="0" fontAlgn="base" hangingPunct="0">
              <a:spcBef>
                <a:spcPct val="30000"/>
              </a:spcBef>
              <a:spcAft>
                <a:spcPct val="0"/>
              </a:spcAft>
              <a:defRPr sz="1200">
                <a:solidFill>
                  <a:schemeClr val="tx1"/>
                </a:solidFill>
                <a:latin typeface="Calibri" pitchFamily="23" charset="0"/>
                <a:ea typeface="ＭＳ Ｐゴシック" pitchFamily="23" charset="-128"/>
              </a:defRPr>
            </a:lvl8pPr>
            <a:lvl9pPr marL="3886200" indent="-228600" defTabSz="457200" eaLnBrk="0" fontAlgn="base" hangingPunct="0">
              <a:spcBef>
                <a:spcPct val="30000"/>
              </a:spcBef>
              <a:spcAft>
                <a:spcPct val="0"/>
              </a:spcAft>
              <a:defRPr sz="1200">
                <a:solidFill>
                  <a:schemeClr val="tx1"/>
                </a:solidFill>
                <a:latin typeface="Calibri" pitchFamily="23" charset="0"/>
                <a:ea typeface="ＭＳ Ｐゴシック" pitchFamily="23" charset="-128"/>
              </a:defRPr>
            </a:lvl9pPr>
          </a:lstStyle>
          <a:p>
            <a:pPr eaLnBrk="1" hangingPunct="1">
              <a:spcBef>
                <a:spcPct val="0"/>
              </a:spcBef>
            </a:pPr>
            <a:fld id="{813646D0-3B38-4F49-8634-6C0721699810}" type="slidenum">
              <a:rPr lang="en-US" altLang="en-US" smtClean="0">
                <a:latin typeface="Arial" charset="0"/>
              </a:rPr>
              <a:pPr eaLnBrk="1" hangingPunct="1">
                <a:spcBef>
                  <a:spcPct val="0"/>
                </a:spcBef>
              </a:pPr>
              <a:t>23</a:t>
            </a:fld>
            <a:endParaRPr lang="en-US" altLang="en-US" smtClean="0">
              <a:latin typeface="Arial" charset="0"/>
            </a:endParaRPr>
          </a:p>
        </p:txBody>
      </p:sp>
    </p:spTree>
    <p:extLst>
      <p:ext uri="{BB962C8B-B14F-4D97-AF65-F5344CB8AC3E}">
        <p14:creationId xmlns:p14="http://schemas.microsoft.com/office/powerpoint/2010/main" val="35827491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
        <p:nvSpPr>
          <p:cNvPr id="61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23" charset="0"/>
                <a:ea typeface="ＭＳ Ｐゴシック" pitchFamily="23" charset="-128"/>
              </a:defRPr>
            </a:lvl1pPr>
            <a:lvl2pPr marL="742950" indent="-285750" eaLnBrk="0" hangingPunct="0">
              <a:spcBef>
                <a:spcPct val="30000"/>
              </a:spcBef>
              <a:defRPr sz="1200">
                <a:solidFill>
                  <a:schemeClr val="tx1"/>
                </a:solidFill>
                <a:latin typeface="Calibri" pitchFamily="23" charset="0"/>
                <a:ea typeface="ＭＳ Ｐゴシック" pitchFamily="23" charset="-128"/>
              </a:defRPr>
            </a:lvl2pPr>
            <a:lvl3pPr marL="1143000" indent="-228600" eaLnBrk="0" hangingPunct="0">
              <a:spcBef>
                <a:spcPct val="30000"/>
              </a:spcBef>
              <a:defRPr sz="1200">
                <a:solidFill>
                  <a:schemeClr val="tx1"/>
                </a:solidFill>
                <a:latin typeface="Calibri" pitchFamily="23" charset="0"/>
                <a:ea typeface="ＭＳ Ｐゴシック" pitchFamily="23" charset="-128"/>
              </a:defRPr>
            </a:lvl3pPr>
            <a:lvl4pPr marL="1600200" indent="-228600" eaLnBrk="0" hangingPunct="0">
              <a:spcBef>
                <a:spcPct val="30000"/>
              </a:spcBef>
              <a:defRPr sz="1200">
                <a:solidFill>
                  <a:schemeClr val="tx1"/>
                </a:solidFill>
                <a:latin typeface="Calibri" pitchFamily="23" charset="0"/>
                <a:ea typeface="ＭＳ Ｐゴシック" pitchFamily="23" charset="-128"/>
              </a:defRPr>
            </a:lvl4pPr>
            <a:lvl5pPr marL="2057400" indent="-228600" eaLnBrk="0" hangingPunct="0">
              <a:spcBef>
                <a:spcPct val="30000"/>
              </a:spcBef>
              <a:defRPr sz="1200">
                <a:solidFill>
                  <a:schemeClr val="tx1"/>
                </a:solidFill>
                <a:latin typeface="Calibri" pitchFamily="23" charset="0"/>
                <a:ea typeface="ＭＳ Ｐゴシック" pitchFamily="23" charset="-128"/>
              </a:defRPr>
            </a:lvl5pPr>
            <a:lvl6pPr marL="2514600" indent="-228600" defTabSz="457200" eaLnBrk="0" fontAlgn="base" hangingPunct="0">
              <a:spcBef>
                <a:spcPct val="30000"/>
              </a:spcBef>
              <a:spcAft>
                <a:spcPct val="0"/>
              </a:spcAft>
              <a:defRPr sz="1200">
                <a:solidFill>
                  <a:schemeClr val="tx1"/>
                </a:solidFill>
                <a:latin typeface="Calibri" pitchFamily="23" charset="0"/>
                <a:ea typeface="ＭＳ Ｐゴシック" pitchFamily="23" charset="-128"/>
              </a:defRPr>
            </a:lvl6pPr>
            <a:lvl7pPr marL="2971800" indent="-228600" defTabSz="457200" eaLnBrk="0" fontAlgn="base" hangingPunct="0">
              <a:spcBef>
                <a:spcPct val="30000"/>
              </a:spcBef>
              <a:spcAft>
                <a:spcPct val="0"/>
              </a:spcAft>
              <a:defRPr sz="1200">
                <a:solidFill>
                  <a:schemeClr val="tx1"/>
                </a:solidFill>
                <a:latin typeface="Calibri" pitchFamily="23" charset="0"/>
                <a:ea typeface="ＭＳ Ｐゴシック" pitchFamily="23" charset="-128"/>
              </a:defRPr>
            </a:lvl7pPr>
            <a:lvl8pPr marL="3429000" indent="-228600" defTabSz="457200" eaLnBrk="0" fontAlgn="base" hangingPunct="0">
              <a:spcBef>
                <a:spcPct val="30000"/>
              </a:spcBef>
              <a:spcAft>
                <a:spcPct val="0"/>
              </a:spcAft>
              <a:defRPr sz="1200">
                <a:solidFill>
                  <a:schemeClr val="tx1"/>
                </a:solidFill>
                <a:latin typeface="Calibri" pitchFamily="23" charset="0"/>
                <a:ea typeface="ＭＳ Ｐゴシック" pitchFamily="23" charset="-128"/>
              </a:defRPr>
            </a:lvl8pPr>
            <a:lvl9pPr marL="3886200" indent="-228600" defTabSz="457200" eaLnBrk="0" fontAlgn="base" hangingPunct="0">
              <a:spcBef>
                <a:spcPct val="30000"/>
              </a:spcBef>
              <a:spcAft>
                <a:spcPct val="0"/>
              </a:spcAft>
              <a:defRPr sz="1200">
                <a:solidFill>
                  <a:schemeClr val="tx1"/>
                </a:solidFill>
                <a:latin typeface="Calibri" pitchFamily="23" charset="0"/>
                <a:ea typeface="ＭＳ Ｐゴシック" pitchFamily="23" charset="-128"/>
              </a:defRPr>
            </a:lvl9pPr>
          </a:lstStyle>
          <a:p>
            <a:pPr eaLnBrk="1" hangingPunct="1">
              <a:spcBef>
                <a:spcPct val="0"/>
              </a:spcBef>
            </a:pPr>
            <a:fld id="{753D77B6-E638-48DA-B1FA-7A0DF0CD9994}" type="slidenum">
              <a:rPr lang="en-US" altLang="en-US" smtClean="0">
                <a:latin typeface="Arial" charset="0"/>
              </a:rPr>
              <a:pPr eaLnBrk="1" hangingPunct="1">
                <a:spcBef>
                  <a:spcPct val="0"/>
                </a:spcBef>
              </a:pPr>
              <a:t>29</a:t>
            </a:fld>
            <a:endParaRPr lang="en-US" altLang="en-US" smtClean="0">
              <a:latin typeface="Arial" charset="0"/>
            </a:endParaRPr>
          </a:p>
        </p:txBody>
      </p:sp>
    </p:spTree>
    <p:extLst>
      <p:ext uri="{BB962C8B-B14F-4D97-AF65-F5344CB8AC3E}">
        <p14:creationId xmlns:p14="http://schemas.microsoft.com/office/powerpoint/2010/main" val="10665085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This fall’s enrollment is more than 6500 students</a:t>
            </a:r>
          </a:p>
          <a:p>
            <a:r>
              <a:rPr lang="en-US" altLang="en-US" dirty="0" smtClean="0"/>
              <a:t>60 percent increase in new freshmen</a:t>
            </a:r>
          </a:p>
          <a:p>
            <a:r>
              <a:rPr lang="en-US" altLang="en-US" dirty="0" smtClean="0"/>
              <a:t>18 percent increase in transfers</a:t>
            </a:r>
          </a:p>
        </p:txBody>
      </p:sp>
      <p:sp>
        <p:nvSpPr>
          <p:cNvPr id="44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23" charset="0"/>
                <a:ea typeface="ＭＳ Ｐゴシック" pitchFamily="23" charset="-128"/>
              </a:defRPr>
            </a:lvl1pPr>
            <a:lvl2pPr marL="742950" indent="-285750" eaLnBrk="0" hangingPunct="0">
              <a:spcBef>
                <a:spcPct val="30000"/>
              </a:spcBef>
              <a:defRPr sz="1200">
                <a:solidFill>
                  <a:schemeClr val="tx1"/>
                </a:solidFill>
                <a:latin typeface="Calibri" pitchFamily="23" charset="0"/>
                <a:ea typeface="ＭＳ Ｐゴシック" pitchFamily="23" charset="-128"/>
              </a:defRPr>
            </a:lvl2pPr>
            <a:lvl3pPr marL="1143000" indent="-228600" eaLnBrk="0" hangingPunct="0">
              <a:spcBef>
                <a:spcPct val="30000"/>
              </a:spcBef>
              <a:defRPr sz="1200">
                <a:solidFill>
                  <a:schemeClr val="tx1"/>
                </a:solidFill>
                <a:latin typeface="Calibri" pitchFamily="23" charset="0"/>
                <a:ea typeface="ＭＳ Ｐゴシック" pitchFamily="23" charset="-128"/>
              </a:defRPr>
            </a:lvl3pPr>
            <a:lvl4pPr marL="1600200" indent="-228600" eaLnBrk="0" hangingPunct="0">
              <a:spcBef>
                <a:spcPct val="30000"/>
              </a:spcBef>
              <a:defRPr sz="1200">
                <a:solidFill>
                  <a:schemeClr val="tx1"/>
                </a:solidFill>
                <a:latin typeface="Calibri" pitchFamily="23" charset="0"/>
                <a:ea typeface="ＭＳ Ｐゴシック" pitchFamily="23" charset="-128"/>
              </a:defRPr>
            </a:lvl4pPr>
            <a:lvl5pPr marL="2057400" indent="-228600" eaLnBrk="0" hangingPunct="0">
              <a:spcBef>
                <a:spcPct val="30000"/>
              </a:spcBef>
              <a:defRPr sz="1200">
                <a:solidFill>
                  <a:schemeClr val="tx1"/>
                </a:solidFill>
                <a:latin typeface="Calibri" pitchFamily="23" charset="0"/>
                <a:ea typeface="ＭＳ Ｐゴシック" pitchFamily="23" charset="-128"/>
              </a:defRPr>
            </a:lvl5pPr>
            <a:lvl6pPr marL="2514600" indent="-228600" defTabSz="457200" eaLnBrk="0" fontAlgn="base" hangingPunct="0">
              <a:spcBef>
                <a:spcPct val="30000"/>
              </a:spcBef>
              <a:spcAft>
                <a:spcPct val="0"/>
              </a:spcAft>
              <a:defRPr sz="1200">
                <a:solidFill>
                  <a:schemeClr val="tx1"/>
                </a:solidFill>
                <a:latin typeface="Calibri" pitchFamily="23" charset="0"/>
                <a:ea typeface="ＭＳ Ｐゴシック" pitchFamily="23" charset="-128"/>
              </a:defRPr>
            </a:lvl6pPr>
            <a:lvl7pPr marL="2971800" indent="-228600" defTabSz="457200" eaLnBrk="0" fontAlgn="base" hangingPunct="0">
              <a:spcBef>
                <a:spcPct val="30000"/>
              </a:spcBef>
              <a:spcAft>
                <a:spcPct val="0"/>
              </a:spcAft>
              <a:defRPr sz="1200">
                <a:solidFill>
                  <a:schemeClr val="tx1"/>
                </a:solidFill>
                <a:latin typeface="Calibri" pitchFamily="23" charset="0"/>
                <a:ea typeface="ＭＳ Ｐゴシック" pitchFamily="23" charset="-128"/>
              </a:defRPr>
            </a:lvl7pPr>
            <a:lvl8pPr marL="3429000" indent="-228600" defTabSz="457200" eaLnBrk="0" fontAlgn="base" hangingPunct="0">
              <a:spcBef>
                <a:spcPct val="30000"/>
              </a:spcBef>
              <a:spcAft>
                <a:spcPct val="0"/>
              </a:spcAft>
              <a:defRPr sz="1200">
                <a:solidFill>
                  <a:schemeClr val="tx1"/>
                </a:solidFill>
                <a:latin typeface="Calibri" pitchFamily="23" charset="0"/>
                <a:ea typeface="ＭＳ Ｐゴシック" pitchFamily="23" charset="-128"/>
              </a:defRPr>
            </a:lvl8pPr>
            <a:lvl9pPr marL="3886200" indent="-228600" defTabSz="457200" eaLnBrk="0" fontAlgn="base" hangingPunct="0">
              <a:spcBef>
                <a:spcPct val="30000"/>
              </a:spcBef>
              <a:spcAft>
                <a:spcPct val="0"/>
              </a:spcAft>
              <a:defRPr sz="1200">
                <a:solidFill>
                  <a:schemeClr val="tx1"/>
                </a:solidFill>
                <a:latin typeface="Calibri" pitchFamily="23" charset="0"/>
                <a:ea typeface="ＭＳ Ｐゴシック" pitchFamily="23" charset="-128"/>
              </a:defRPr>
            </a:lvl9pPr>
          </a:lstStyle>
          <a:p>
            <a:pPr eaLnBrk="1" hangingPunct="1">
              <a:spcBef>
                <a:spcPct val="0"/>
              </a:spcBef>
            </a:pPr>
            <a:fld id="{1779ED3C-1547-4EBB-ACA0-FB3A9C672785}" type="slidenum">
              <a:rPr lang="en-US" altLang="en-US" smtClean="0">
                <a:latin typeface="Arial" charset="0"/>
              </a:rPr>
              <a:pPr eaLnBrk="1" hangingPunct="1">
                <a:spcBef>
                  <a:spcPct val="0"/>
                </a:spcBef>
              </a:pPr>
              <a:t>3</a:t>
            </a:fld>
            <a:endParaRPr lang="en-US" altLang="en-US" smtClean="0">
              <a:latin typeface="Arial" charset="0"/>
            </a:endParaRPr>
          </a:p>
        </p:txBody>
      </p:sp>
    </p:spTree>
    <p:extLst>
      <p:ext uri="{BB962C8B-B14F-4D97-AF65-F5344CB8AC3E}">
        <p14:creationId xmlns:p14="http://schemas.microsoft.com/office/powerpoint/2010/main" val="17327400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smtClean="0"/>
              <a:t>Tri-County region -- 35 percent</a:t>
            </a:r>
          </a:p>
          <a:p>
            <a:pPr eaLnBrk="1" hangingPunct="1"/>
            <a:r>
              <a:rPr lang="en-US" altLang="en-US" dirty="0" smtClean="0"/>
              <a:t>N. California -- 20 percent</a:t>
            </a:r>
          </a:p>
          <a:p>
            <a:pPr eaLnBrk="1" hangingPunct="1"/>
            <a:r>
              <a:rPr lang="en-US" altLang="en-US" dirty="0" smtClean="0"/>
              <a:t>Cent. California – 17 percent</a:t>
            </a:r>
          </a:p>
          <a:p>
            <a:pPr eaLnBrk="1" hangingPunct="1"/>
            <a:r>
              <a:rPr lang="en-US" altLang="en-US" dirty="0" smtClean="0"/>
              <a:t>Southern California – 25 percent</a:t>
            </a:r>
          </a:p>
          <a:p>
            <a:pPr eaLnBrk="1" hangingPunct="1"/>
            <a:r>
              <a:rPr lang="en-US" altLang="en-US" dirty="0" smtClean="0"/>
              <a:t>International students: Matriculating – 2-year or 4-year; Partnership agreements – for a semester or an academic year. World learning students.</a:t>
            </a:r>
          </a:p>
          <a:p>
            <a:pPr eaLnBrk="1" hangingPunct="1"/>
            <a:r>
              <a:rPr lang="en-US" altLang="en-US" dirty="0" smtClean="0"/>
              <a:t>Largest numbers of international students are from Germany, Japan and Korea, those in the World Learning program are from Laos, Myanmar, Yemen, Uganda and Tunisia.</a:t>
            </a:r>
          </a:p>
          <a:p>
            <a:pPr eaLnBrk="1" hangingPunct="1"/>
            <a:r>
              <a:rPr lang="en-US" altLang="en-US" dirty="0" smtClean="0"/>
              <a:t>Expect international students numbers to continue to grow. CSU guideline __ 10 percent international or out of state.</a:t>
            </a:r>
          </a:p>
        </p:txBody>
      </p:sp>
      <p:sp>
        <p:nvSpPr>
          <p:cNvPr id="45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23" charset="0"/>
                <a:ea typeface="ＭＳ Ｐゴシック" pitchFamily="23" charset="-128"/>
              </a:defRPr>
            </a:lvl1pPr>
            <a:lvl2pPr marL="742950" indent="-285750" eaLnBrk="0" hangingPunct="0">
              <a:spcBef>
                <a:spcPct val="30000"/>
              </a:spcBef>
              <a:defRPr sz="1200">
                <a:solidFill>
                  <a:schemeClr val="tx1"/>
                </a:solidFill>
                <a:latin typeface="Calibri" pitchFamily="23" charset="0"/>
                <a:ea typeface="ＭＳ Ｐゴシック" pitchFamily="23" charset="-128"/>
              </a:defRPr>
            </a:lvl2pPr>
            <a:lvl3pPr marL="1143000" indent="-228600" eaLnBrk="0" hangingPunct="0">
              <a:spcBef>
                <a:spcPct val="30000"/>
              </a:spcBef>
              <a:defRPr sz="1200">
                <a:solidFill>
                  <a:schemeClr val="tx1"/>
                </a:solidFill>
                <a:latin typeface="Calibri" pitchFamily="23" charset="0"/>
                <a:ea typeface="ＭＳ Ｐゴシック" pitchFamily="23" charset="-128"/>
              </a:defRPr>
            </a:lvl3pPr>
            <a:lvl4pPr marL="1600200" indent="-228600" eaLnBrk="0" hangingPunct="0">
              <a:spcBef>
                <a:spcPct val="30000"/>
              </a:spcBef>
              <a:defRPr sz="1200">
                <a:solidFill>
                  <a:schemeClr val="tx1"/>
                </a:solidFill>
                <a:latin typeface="Calibri" pitchFamily="23" charset="0"/>
                <a:ea typeface="ＭＳ Ｐゴシック" pitchFamily="23" charset="-128"/>
              </a:defRPr>
            </a:lvl4pPr>
            <a:lvl5pPr marL="2057400" indent="-228600" eaLnBrk="0" hangingPunct="0">
              <a:spcBef>
                <a:spcPct val="30000"/>
              </a:spcBef>
              <a:defRPr sz="1200">
                <a:solidFill>
                  <a:schemeClr val="tx1"/>
                </a:solidFill>
                <a:latin typeface="Calibri" pitchFamily="23" charset="0"/>
                <a:ea typeface="ＭＳ Ｐゴシック" pitchFamily="23" charset="-128"/>
              </a:defRPr>
            </a:lvl5pPr>
            <a:lvl6pPr marL="2514600" indent="-228600" defTabSz="457200" eaLnBrk="0" fontAlgn="base" hangingPunct="0">
              <a:spcBef>
                <a:spcPct val="30000"/>
              </a:spcBef>
              <a:spcAft>
                <a:spcPct val="0"/>
              </a:spcAft>
              <a:defRPr sz="1200">
                <a:solidFill>
                  <a:schemeClr val="tx1"/>
                </a:solidFill>
                <a:latin typeface="Calibri" pitchFamily="23" charset="0"/>
                <a:ea typeface="ＭＳ Ｐゴシック" pitchFamily="23" charset="-128"/>
              </a:defRPr>
            </a:lvl6pPr>
            <a:lvl7pPr marL="2971800" indent="-228600" defTabSz="457200" eaLnBrk="0" fontAlgn="base" hangingPunct="0">
              <a:spcBef>
                <a:spcPct val="30000"/>
              </a:spcBef>
              <a:spcAft>
                <a:spcPct val="0"/>
              </a:spcAft>
              <a:defRPr sz="1200">
                <a:solidFill>
                  <a:schemeClr val="tx1"/>
                </a:solidFill>
                <a:latin typeface="Calibri" pitchFamily="23" charset="0"/>
                <a:ea typeface="ＭＳ Ｐゴシック" pitchFamily="23" charset="-128"/>
              </a:defRPr>
            </a:lvl7pPr>
            <a:lvl8pPr marL="3429000" indent="-228600" defTabSz="457200" eaLnBrk="0" fontAlgn="base" hangingPunct="0">
              <a:spcBef>
                <a:spcPct val="30000"/>
              </a:spcBef>
              <a:spcAft>
                <a:spcPct val="0"/>
              </a:spcAft>
              <a:defRPr sz="1200">
                <a:solidFill>
                  <a:schemeClr val="tx1"/>
                </a:solidFill>
                <a:latin typeface="Calibri" pitchFamily="23" charset="0"/>
                <a:ea typeface="ＭＳ Ｐゴシック" pitchFamily="23" charset="-128"/>
              </a:defRPr>
            </a:lvl8pPr>
            <a:lvl9pPr marL="3886200" indent="-228600" defTabSz="457200" eaLnBrk="0" fontAlgn="base" hangingPunct="0">
              <a:spcBef>
                <a:spcPct val="30000"/>
              </a:spcBef>
              <a:spcAft>
                <a:spcPct val="0"/>
              </a:spcAft>
              <a:defRPr sz="1200">
                <a:solidFill>
                  <a:schemeClr val="tx1"/>
                </a:solidFill>
                <a:latin typeface="Calibri" pitchFamily="23" charset="0"/>
                <a:ea typeface="ＭＳ Ｐゴシック" pitchFamily="23" charset="-128"/>
              </a:defRPr>
            </a:lvl9pPr>
          </a:lstStyle>
          <a:p>
            <a:pPr eaLnBrk="1" hangingPunct="1">
              <a:spcBef>
                <a:spcPct val="0"/>
              </a:spcBef>
            </a:pPr>
            <a:fld id="{1600B405-377D-4C79-B73C-500E25F87BB7}" type="slidenum">
              <a:rPr lang="en-US" altLang="en-US" smtClean="0">
                <a:latin typeface="Arial" charset="0"/>
              </a:rPr>
              <a:pPr eaLnBrk="1" hangingPunct="1">
                <a:spcBef>
                  <a:spcPct val="0"/>
                </a:spcBef>
              </a:pPr>
              <a:t>4</a:t>
            </a:fld>
            <a:endParaRPr lang="en-US" altLang="en-US" smtClean="0">
              <a:latin typeface="Arial" charset="0"/>
            </a:endParaRPr>
          </a:p>
        </p:txBody>
      </p:sp>
    </p:spTree>
    <p:extLst>
      <p:ext uri="{BB962C8B-B14F-4D97-AF65-F5344CB8AC3E}">
        <p14:creationId xmlns:p14="http://schemas.microsoft.com/office/powerpoint/2010/main" val="147673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smtClean="0"/>
              <a:t>White – 39 percent</a:t>
            </a:r>
          </a:p>
          <a:p>
            <a:pPr eaLnBrk="1" hangingPunct="1"/>
            <a:r>
              <a:rPr lang="en-US" altLang="en-US" dirty="0" smtClean="0"/>
              <a:t>Latino – 34 percent</a:t>
            </a:r>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en-US" dirty="0" smtClean="0"/>
              <a:t>African American – 7 percent</a:t>
            </a:r>
          </a:p>
          <a:p>
            <a:pPr eaLnBrk="1" hangingPunct="1"/>
            <a:r>
              <a:rPr lang="en-US" altLang="en-US" dirty="0" smtClean="0"/>
              <a:t>Two or more – 7 percent</a:t>
            </a:r>
          </a:p>
          <a:p>
            <a:pPr eaLnBrk="1" hangingPunct="1"/>
            <a:r>
              <a:rPr lang="en-US" altLang="en-US" dirty="0" smtClean="0"/>
              <a:t>Asian American – 5 percent</a:t>
            </a:r>
          </a:p>
          <a:p>
            <a:pPr eaLnBrk="1" hangingPunct="1"/>
            <a:endParaRPr lang="en-US" altLang="en-US" dirty="0" smtClean="0"/>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23" charset="0"/>
                <a:ea typeface="ＭＳ Ｐゴシック" pitchFamily="23" charset="-128"/>
              </a:defRPr>
            </a:lvl1pPr>
            <a:lvl2pPr marL="742950" indent="-285750" eaLnBrk="0" hangingPunct="0">
              <a:spcBef>
                <a:spcPct val="30000"/>
              </a:spcBef>
              <a:defRPr sz="1200">
                <a:solidFill>
                  <a:schemeClr val="tx1"/>
                </a:solidFill>
                <a:latin typeface="Calibri" pitchFamily="23" charset="0"/>
                <a:ea typeface="ＭＳ Ｐゴシック" pitchFamily="23" charset="-128"/>
              </a:defRPr>
            </a:lvl2pPr>
            <a:lvl3pPr marL="1143000" indent="-228600" eaLnBrk="0" hangingPunct="0">
              <a:spcBef>
                <a:spcPct val="30000"/>
              </a:spcBef>
              <a:defRPr sz="1200">
                <a:solidFill>
                  <a:schemeClr val="tx1"/>
                </a:solidFill>
                <a:latin typeface="Calibri" pitchFamily="23" charset="0"/>
                <a:ea typeface="ＭＳ Ｐゴシック" pitchFamily="23" charset="-128"/>
              </a:defRPr>
            </a:lvl3pPr>
            <a:lvl4pPr marL="1600200" indent="-228600" eaLnBrk="0" hangingPunct="0">
              <a:spcBef>
                <a:spcPct val="30000"/>
              </a:spcBef>
              <a:defRPr sz="1200">
                <a:solidFill>
                  <a:schemeClr val="tx1"/>
                </a:solidFill>
                <a:latin typeface="Calibri" pitchFamily="23" charset="0"/>
                <a:ea typeface="ＭＳ Ｐゴシック" pitchFamily="23" charset="-128"/>
              </a:defRPr>
            </a:lvl4pPr>
            <a:lvl5pPr marL="2057400" indent="-228600" eaLnBrk="0" hangingPunct="0">
              <a:spcBef>
                <a:spcPct val="30000"/>
              </a:spcBef>
              <a:defRPr sz="1200">
                <a:solidFill>
                  <a:schemeClr val="tx1"/>
                </a:solidFill>
                <a:latin typeface="Calibri" pitchFamily="23" charset="0"/>
                <a:ea typeface="ＭＳ Ｐゴシック" pitchFamily="23" charset="-128"/>
              </a:defRPr>
            </a:lvl5pPr>
            <a:lvl6pPr marL="2514600" indent="-228600" defTabSz="457200" eaLnBrk="0" fontAlgn="base" hangingPunct="0">
              <a:spcBef>
                <a:spcPct val="30000"/>
              </a:spcBef>
              <a:spcAft>
                <a:spcPct val="0"/>
              </a:spcAft>
              <a:defRPr sz="1200">
                <a:solidFill>
                  <a:schemeClr val="tx1"/>
                </a:solidFill>
                <a:latin typeface="Calibri" pitchFamily="23" charset="0"/>
                <a:ea typeface="ＭＳ Ｐゴシック" pitchFamily="23" charset="-128"/>
              </a:defRPr>
            </a:lvl6pPr>
            <a:lvl7pPr marL="2971800" indent="-228600" defTabSz="457200" eaLnBrk="0" fontAlgn="base" hangingPunct="0">
              <a:spcBef>
                <a:spcPct val="30000"/>
              </a:spcBef>
              <a:spcAft>
                <a:spcPct val="0"/>
              </a:spcAft>
              <a:defRPr sz="1200">
                <a:solidFill>
                  <a:schemeClr val="tx1"/>
                </a:solidFill>
                <a:latin typeface="Calibri" pitchFamily="23" charset="0"/>
                <a:ea typeface="ＭＳ Ｐゴシック" pitchFamily="23" charset="-128"/>
              </a:defRPr>
            </a:lvl7pPr>
            <a:lvl8pPr marL="3429000" indent="-228600" defTabSz="457200" eaLnBrk="0" fontAlgn="base" hangingPunct="0">
              <a:spcBef>
                <a:spcPct val="30000"/>
              </a:spcBef>
              <a:spcAft>
                <a:spcPct val="0"/>
              </a:spcAft>
              <a:defRPr sz="1200">
                <a:solidFill>
                  <a:schemeClr val="tx1"/>
                </a:solidFill>
                <a:latin typeface="Calibri" pitchFamily="23" charset="0"/>
                <a:ea typeface="ＭＳ Ｐゴシック" pitchFamily="23" charset="-128"/>
              </a:defRPr>
            </a:lvl8pPr>
            <a:lvl9pPr marL="3886200" indent="-228600" defTabSz="457200" eaLnBrk="0" fontAlgn="base" hangingPunct="0">
              <a:spcBef>
                <a:spcPct val="30000"/>
              </a:spcBef>
              <a:spcAft>
                <a:spcPct val="0"/>
              </a:spcAft>
              <a:defRPr sz="1200">
                <a:solidFill>
                  <a:schemeClr val="tx1"/>
                </a:solidFill>
                <a:latin typeface="Calibri" pitchFamily="23" charset="0"/>
                <a:ea typeface="ＭＳ Ｐゴシック" pitchFamily="23" charset="-128"/>
              </a:defRPr>
            </a:lvl9pPr>
          </a:lstStyle>
          <a:p>
            <a:pPr eaLnBrk="1" hangingPunct="1">
              <a:spcBef>
                <a:spcPct val="0"/>
              </a:spcBef>
            </a:pPr>
            <a:fld id="{D5B5B87A-3609-4C90-ADCE-92E91CD268B1}" type="slidenum">
              <a:rPr lang="en-US" altLang="en-US" smtClean="0">
                <a:latin typeface="Arial" charset="0"/>
              </a:rPr>
              <a:pPr eaLnBrk="1" hangingPunct="1">
                <a:spcBef>
                  <a:spcPct val="0"/>
                </a:spcBef>
              </a:pPr>
              <a:t>5</a:t>
            </a:fld>
            <a:endParaRPr lang="en-US" altLang="en-US" smtClean="0">
              <a:latin typeface="Arial" charset="0"/>
            </a:endParaRPr>
          </a:p>
        </p:txBody>
      </p:sp>
    </p:spTree>
    <p:extLst>
      <p:ext uri="{BB962C8B-B14F-4D97-AF65-F5344CB8AC3E}">
        <p14:creationId xmlns:p14="http://schemas.microsoft.com/office/powerpoint/2010/main" val="26926654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85750" indent="-285750" eaLnBrk="1" hangingPunct="1"/>
            <a:endParaRPr lang="en-US" altLang="en-US" dirty="0" smtClean="0"/>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23" charset="0"/>
                <a:ea typeface="ＭＳ Ｐゴシック" pitchFamily="23" charset="-128"/>
              </a:defRPr>
            </a:lvl1pPr>
            <a:lvl2pPr marL="742950" indent="-285750" eaLnBrk="0" hangingPunct="0">
              <a:spcBef>
                <a:spcPct val="30000"/>
              </a:spcBef>
              <a:defRPr sz="1200">
                <a:solidFill>
                  <a:schemeClr val="tx1"/>
                </a:solidFill>
                <a:latin typeface="Calibri" pitchFamily="23" charset="0"/>
                <a:ea typeface="ＭＳ Ｐゴシック" pitchFamily="23" charset="-128"/>
              </a:defRPr>
            </a:lvl2pPr>
            <a:lvl3pPr marL="1143000" indent="-228600" eaLnBrk="0" hangingPunct="0">
              <a:spcBef>
                <a:spcPct val="30000"/>
              </a:spcBef>
              <a:defRPr sz="1200">
                <a:solidFill>
                  <a:schemeClr val="tx1"/>
                </a:solidFill>
                <a:latin typeface="Calibri" pitchFamily="23" charset="0"/>
                <a:ea typeface="ＭＳ Ｐゴシック" pitchFamily="23" charset="-128"/>
              </a:defRPr>
            </a:lvl3pPr>
            <a:lvl4pPr marL="1600200" indent="-228600" eaLnBrk="0" hangingPunct="0">
              <a:spcBef>
                <a:spcPct val="30000"/>
              </a:spcBef>
              <a:defRPr sz="1200">
                <a:solidFill>
                  <a:schemeClr val="tx1"/>
                </a:solidFill>
                <a:latin typeface="Calibri" pitchFamily="23" charset="0"/>
                <a:ea typeface="ＭＳ Ｐゴシック" pitchFamily="23" charset="-128"/>
              </a:defRPr>
            </a:lvl4pPr>
            <a:lvl5pPr marL="2057400" indent="-228600" eaLnBrk="0" hangingPunct="0">
              <a:spcBef>
                <a:spcPct val="30000"/>
              </a:spcBef>
              <a:defRPr sz="1200">
                <a:solidFill>
                  <a:schemeClr val="tx1"/>
                </a:solidFill>
                <a:latin typeface="Calibri" pitchFamily="23" charset="0"/>
                <a:ea typeface="ＭＳ Ｐゴシック" pitchFamily="23" charset="-128"/>
              </a:defRPr>
            </a:lvl5pPr>
            <a:lvl6pPr marL="2514600" indent="-228600" defTabSz="457200" eaLnBrk="0" fontAlgn="base" hangingPunct="0">
              <a:spcBef>
                <a:spcPct val="30000"/>
              </a:spcBef>
              <a:spcAft>
                <a:spcPct val="0"/>
              </a:spcAft>
              <a:defRPr sz="1200">
                <a:solidFill>
                  <a:schemeClr val="tx1"/>
                </a:solidFill>
                <a:latin typeface="Calibri" pitchFamily="23" charset="0"/>
                <a:ea typeface="ＭＳ Ｐゴシック" pitchFamily="23" charset="-128"/>
              </a:defRPr>
            </a:lvl6pPr>
            <a:lvl7pPr marL="2971800" indent="-228600" defTabSz="457200" eaLnBrk="0" fontAlgn="base" hangingPunct="0">
              <a:spcBef>
                <a:spcPct val="30000"/>
              </a:spcBef>
              <a:spcAft>
                <a:spcPct val="0"/>
              </a:spcAft>
              <a:defRPr sz="1200">
                <a:solidFill>
                  <a:schemeClr val="tx1"/>
                </a:solidFill>
                <a:latin typeface="Calibri" pitchFamily="23" charset="0"/>
                <a:ea typeface="ＭＳ Ｐゴシック" pitchFamily="23" charset="-128"/>
              </a:defRPr>
            </a:lvl7pPr>
            <a:lvl8pPr marL="3429000" indent="-228600" defTabSz="457200" eaLnBrk="0" fontAlgn="base" hangingPunct="0">
              <a:spcBef>
                <a:spcPct val="30000"/>
              </a:spcBef>
              <a:spcAft>
                <a:spcPct val="0"/>
              </a:spcAft>
              <a:defRPr sz="1200">
                <a:solidFill>
                  <a:schemeClr val="tx1"/>
                </a:solidFill>
                <a:latin typeface="Calibri" pitchFamily="23" charset="0"/>
                <a:ea typeface="ＭＳ Ｐゴシック" pitchFamily="23" charset="-128"/>
              </a:defRPr>
            </a:lvl8pPr>
            <a:lvl9pPr marL="3886200" indent="-228600" defTabSz="457200" eaLnBrk="0" fontAlgn="base" hangingPunct="0">
              <a:spcBef>
                <a:spcPct val="30000"/>
              </a:spcBef>
              <a:spcAft>
                <a:spcPct val="0"/>
              </a:spcAft>
              <a:defRPr sz="1200">
                <a:solidFill>
                  <a:schemeClr val="tx1"/>
                </a:solidFill>
                <a:latin typeface="Calibri" pitchFamily="23" charset="0"/>
                <a:ea typeface="ＭＳ Ｐゴシック" pitchFamily="23" charset="-128"/>
              </a:defRPr>
            </a:lvl9pPr>
          </a:lstStyle>
          <a:p>
            <a:pPr eaLnBrk="1" hangingPunct="1">
              <a:spcBef>
                <a:spcPct val="0"/>
              </a:spcBef>
            </a:pPr>
            <a:fld id="{4B6BC801-9DA8-4544-95E9-6912E88BCD0A}" type="slidenum">
              <a:rPr lang="en-US" altLang="en-US" smtClean="0">
                <a:latin typeface="Arial" charset="0"/>
              </a:rPr>
              <a:pPr eaLnBrk="1" hangingPunct="1">
                <a:spcBef>
                  <a:spcPct val="0"/>
                </a:spcBef>
              </a:pPr>
              <a:t>6</a:t>
            </a:fld>
            <a:endParaRPr lang="en-US" altLang="en-US" smtClean="0">
              <a:latin typeface="Arial" charset="0"/>
            </a:endParaRPr>
          </a:p>
        </p:txBody>
      </p:sp>
    </p:spTree>
    <p:extLst>
      <p:ext uri="{BB962C8B-B14F-4D97-AF65-F5344CB8AC3E}">
        <p14:creationId xmlns:p14="http://schemas.microsoft.com/office/powerpoint/2010/main" val="18432706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trustees award recognizes superior academic performance, personal accomplishments, community service.</a:t>
            </a:r>
            <a:endParaRPr lang="en-US" dirty="0"/>
          </a:p>
        </p:txBody>
      </p:sp>
      <p:sp>
        <p:nvSpPr>
          <p:cNvPr id="4" name="Slide Number Placeholder 3"/>
          <p:cNvSpPr>
            <a:spLocks noGrp="1"/>
          </p:cNvSpPr>
          <p:nvPr>
            <p:ph type="sldNum" sz="quarter" idx="10"/>
          </p:nvPr>
        </p:nvSpPr>
        <p:spPr/>
        <p:txBody>
          <a:bodyPr/>
          <a:lstStyle/>
          <a:p>
            <a:pPr>
              <a:defRPr/>
            </a:pPr>
            <a:fld id="{80E784C2-79FB-4641-A332-DAC42AAB6128}" type="slidenum">
              <a:rPr lang="en-US" smtClean="0"/>
              <a:pPr>
                <a:defRPr/>
              </a:pPr>
              <a:t>7</a:t>
            </a:fld>
            <a:endParaRPr lang="en-US"/>
          </a:p>
        </p:txBody>
      </p:sp>
    </p:spTree>
    <p:extLst>
      <p:ext uri="{BB962C8B-B14F-4D97-AF65-F5344CB8AC3E}">
        <p14:creationId xmlns:p14="http://schemas.microsoft.com/office/powerpoint/2010/main" val="38338539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85750" indent="-285750" eaLnBrk="1" hangingPunct="1">
              <a:spcAft>
                <a:spcPts val="1800"/>
              </a:spcAft>
              <a:buFontTx/>
              <a:buChar char="•"/>
            </a:pPr>
            <a:r>
              <a:rPr lang="en-US" sz="1200" b="0" i="0" kern="1200" dirty="0" smtClean="0">
                <a:solidFill>
                  <a:schemeClr val="tx1"/>
                </a:solidFill>
                <a:effectLst/>
                <a:latin typeface="+mn-lt"/>
                <a:ea typeface="ＭＳ Ｐゴシック" pitchFamily="23" charset="-128"/>
                <a:cs typeface="+mn-cs"/>
              </a:rPr>
              <a:t>Volleyball team won the Team Academic Award from the American Volleyball Coaches Association, one of only four colleges in the West region to win that honor.</a:t>
            </a:r>
          </a:p>
          <a:p>
            <a:pPr marL="285750" indent="-285750" eaLnBrk="1" hangingPunct="1">
              <a:spcAft>
                <a:spcPts val="1800"/>
              </a:spcAft>
              <a:buFontTx/>
              <a:buChar char="•"/>
            </a:pPr>
            <a:r>
              <a:rPr lang="en-US" sz="1200" b="0" i="0" kern="1200" dirty="0" smtClean="0">
                <a:solidFill>
                  <a:schemeClr val="tx1"/>
                </a:solidFill>
                <a:effectLst/>
                <a:latin typeface="+mn-lt"/>
                <a:ea typeface="ＭＳ Ｐゴシック" pitchFamily="23" charset="-128"/>
                <a:cs typeface="+mn-cs"/>
              </a:rPr>
              <a:t>CSUMB placed a school–record 62 student–athletes from its 10 CCAA sports on the 2014 All–Academic team, the fifth consecutive season in which the Otters have led the CCAA in All–Academic award winners on a per capita basis. </a:t>
            </a:r>
            <a:endParaRPr lang="en-US" altLang="en-US" dirty="0" smtClean="0"/>
          </a:p>
          <a:p>
            <a:pPr marL="285750" indent="-285750" eaLnBrk="1" hangingPunct="1"/>
            <a:endParaRPr lang="en-US" altLang="en-US" dirty="0" smtClean="0"/>
          </a:p>
        </p:txBody>
      </p:sp>
      <p:sp>
        <p:nvSpPr>
          <p:cNvPr id="43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23" charset="0"/>
                <a:ea typeface="ＭＳ Ｐゴシック" pitchFamily="23" charset="-128"/>
              </a:defRPr>
            </a:lvl1pPr>
            <a:lvl2pPr marL="742950" indent="-285750" eaLnBrk="0" hangingPunct="0">
              <a:spcBef>
                <a:spcPct val="30000"/>
              </a:spcBef>
              <a:defRPr sz="1200">
                <a:solidFill>
                  <a:schemeClr val="tx1"/>
                </a:solidFill>
                <a:latin typeface="Calibri" pitchFamily="23" charset="0"/>
                <a:ea typeface="ＭＳ Ｐゴシック" pitchFamily="23" charset="-128"/>
              </a:defRPr>
            </a:lvl2pPr>
            <a:lvl3pPr marL="1143000" indent="-228600" eaLnBrk="0" hangingPunct="0">
              <a:spcBef>
                <a:spcPct val="30000"/>
              </a:spcBef>
              <a:defRPr sz="1200">
                <a:solidFill>
                  <a:schemeClr val="tx1"/>
                </a:solidFill>
                <a:latin typeface="Calibri" pitchFamily="23" charset="0"/>
                <a:ea typeface="ＭＳ Ｐゴシック" pitchFamily="23" charset="-128"/>
              </a:defRPr>
            </a:lvl3pPr>
            <a:lvl4pPr marL="1600200" indent="-228600" eaLnBrk="0" hangingPunct="0">
              <a:spcBef>
                <a:spcPct val="30000"/>
              </a:spcBef>
              <a:defRPr sz="1200">
                <a:solidFill>
                  <a:schemeClr val="tx1"/>
                </a:solidFill>
                <a:latin typeface="Calibri" pitchFamily="23" charset="0"/>
                <a:ea typeface="ＭＳ Ｐゴシック" pitchFamily="23" charset="-128"/>
              </a:defRPr>
            </a:lvl4pPr>
            <a:lvl5pPr marL="2057400" indent="-228600" eaLnBrk="0" hangingPunct="0">
              <a:spcBef>
                <a:spcPct val="30000"/>
              </a:spcBef>
              <a:defRPr sz="1200">
                <a:solidFill>
                  <a:schemeClr val="tx1"/>
                </a:solidFill>
                <a:latin typeface="Calibri" pitchFamily="23" charset="0"/>
                <a:ea typeface="ＭＳ Ｐゴシック" pitchFamily="23" charset="-128"/>
              </a:defRPr>
            </a:lvl5pPr>
            <a:lvl6pPr marL="2514600" indent="-228600" defTabSz="457200" eaLnBrk="0" fontAlgn="base" hangingPunct="0">
              <a:spcBef>
                <a:spcPct val="30000"/>
              </a:spcBef>
              <a:spcAft>
                <a:spcPct val="0"/>
              </a:spcAft>
              <a:defRPr sz="1200">
                <a:solidFill>
                  <a:schemeClr val="tx1"/>
                </a:solidFill>
                <a:latin typeface="Calibri" pitchFamily="23" charset="0"/>
                <a:ea typeface="ＭＳ Ｐゴシック" pitchFamily="23" charset="-128"/>
              </a:defRPr>
            </a:lvl6pPr>
            <a:lvl7pPr marL="2971800" indent="-228600" defTabSz="457200" eaLnBrk="0" fontAlgn="base" hangingPunct="0">
              <a:spcBef>
                <a:spcPct val="30000"/>
              </a:spcBef>
              <a:spcAft>
                <a:spcPct val="0"/>
              </a:spcAft>
              <a:defRPr sz="1200">
                <a:solidFill>
                  <a:schemeClr val="tx1"/>
                </a:solidFill>
                <a:latin typeface="Calibri" pitchFamily="23" charset="0"/>
                <a:ea typeface="ＭＳ Ｐゴシック" pitchFamily="23" charset="-128"/>
              </a:defRPr>
            </a:lvl7pPr>
            <a:lvl8pPr marL="3429000" indent="-228600" defTabSz="457200" eaLnBrk="0" fontAlgn="base" hangingPunct="0">
              <a:spcBef>
                <a:spcPct val="30000"/>
              </a:spcBef>
              <a:spcAft>
                <a:spcPct val="0"/>
              </a:spcAft>
              <a:defRPr sz="1200">
                <a:solidFill>
                  <a:schemeClr val="tx1"/>
                </a:solidFill>
                <a:latin typeface="Calibri" pitchFamily="23" charset="0"/>
                <a:ea typeface="ＭＳ Ｐゴシック" pitchFamily="23" charset="-128"/>
              </a:defRPr>
            </a:lvl8pPr>
            <a:lvl9pPr marL="3886200" indent="-228600" defTabSz="457200" eaLnBrk="0" fontAlgn="base" hangingPunct="0">
              <a:spcBef>
                <a:spcPct val="30000"/>
              </a:spcBef>
              <a:spcAft>
                <a:spcPct val="0"/>
              </a:spcAft>
              <a:defRPr sz="1200">
                <a:solidFill>
                  <a:schemeClr val="tx1"/>
                </a:solidFill>
                <a:latin typeface="Calibri" pitchFamily="23" charset="0"/>
                <a:ea typeface="ＭＳ Ｐゴシック" pitchFamily="23" charset="-128"/>
              </a:defRPr>
            </a:lvl9pPr>
          </a:lstStyle>
          <a:p>
            <a:pPr eaLnBrk="1" hangingPunct="1">
              <a:spcBef>
                <a:spcPct val="0"/>
              </a:spcBef>
            </a:pPr>
            <a:fld id="{24824BEB-6256-4FCA-A0CC-231D6F11569F}" type="slidenum">
              <a:rPr lang="en-US" altLang="en-US" smtClean="0">
                <a:latin typeface="Arial" charset="0"/>
              </a:rPr>
              <a:pPr eaLnBrk="1" hangingPunct="1">
                <a:spcBef>
                  <a:spcPct val="0"/>
                </a:spcBef>
              </a:pPr>
              <a:t>8</a:t>
            </a:fld>
            <a:endParaRPr lang="en-US" altLang="en-US" smtClean="0">
              <a:latin typeface="Arial" charset="0"/>
            </a:endParaRPr>
          </a:p>
        </p:txBody>
      </p:sp>
    </p:spTree>
    <p:extLst>
      <p:ext uri="{BB962C8B-B14F-4D97-AF65-F5344CB8AC3E}">
        <p14:creationId xmlns:p14="http://schemas.microsoft.com/office/powerpoint/2010/main" val="4445156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85750" indent="-285750" eaLnBrk="1" hangingPunct="1">
              <a:spcAft>
                <a:spcPts val="1800"/>
              </a:spcAft>
              <a:buFontTx/>
              <a:buChar char="•"/>
            </a:pPr>
            <a:r>
              <a:rPr lang="en-US" altLang="en-US" dirty="0" smtClean="0"/>
              <a:t>Prof.  Hu also helped develop the university’s outreach program in remedial mathematics,  "Leapfrogging Math."</a:t>
            </a:r>
          </a:p>
          <a:p>
            <a:pPr marL="285750" indent="-285750" eaLnBrk="1" hangingPunct="1">
              <a:spcAft>
                <a:spcPts val="1800"/>
              </a:spcAft>
              <a:buFontTx/>
              <a:buChar char="•"/>
            </a:pPr>
            <a:r>
              <a:rPr lang="en-US" altLang="en-US" dirty="0" smtClean="0"/>
              <a:t>CSUMB was one of only 10 institutions worldwide chosen to receive the Ed Tech Innovators Award.</a:t>
            </a:r>
          </a:p>
          <a:p>
            <a:pPr marL="285750" indent="-285750" eaLnBrk="1" hangingPunct="1">
              <a:spcAft>
                <a:spcPts val="1800"/>
              </a:spcAft>
              <a:buFontTx/>
              <a:buChar char="•"/>
            </a:pPr>
            <a:r>
              <a:rPr lang="en-US" altLang="en-US" dirty="0" smtClean="0"/>
              <a:t>This financial award has allowed local high school math instructors and students to attend four weeks of math "boot camp" during the summer.</a:t>
            </a:r>
          </a:p>
          <a:p>
            <a:pPr marL="285750" indent="-285750" eaLnBrk="1" hangingPunct="1">
              <a:spcAft>
                <a:spcPts val="1800"/>
              </a:spcAft>
              <a:buFontTx/>
              <a:buChar char="•"/>
            </a:pPr>
            <a:r>
              <a:rPr lang="en-US" altLang="en-US" dirty="0" smtClean="0"/>
              <a:t>More than 92 percent of students in this program have passed the two-semester course, compared with a national rate of just under 50 percent.</a:t>
            </a:r>
          </a:p>
          <a:p>
            <a:pPr marL="285750" indent="-285750" eaLnBrk="1" hangingPunct="1"/>
            <a:endParaRPr lang="en-US" altLang="en-US" dirty="0" smtClean="0"/>
          </a:p>
        </p:txBody>
      </p:sp>
      <p:sp>
        <p:nvSpPr>
          <p:cNvPr id="481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23" charset="0"/>
                <a:ea typeface="ＭＳ Ｐゴシック" pitchFamily="23" charset="-128"/>
              </a:defRPr>
            </a:lvl1pPr>
            <a:lvl2pPr marL="742950" indent="-285750" eaLnBrk="0" hangingPunct="0">
              <a:spcBef>
                <a:spcPct val="30000"/>
              </a:spcBef>
              <a:defRPr sz="1200">
                <a:solidFill>
                  <a:schemeClr val="tx1"/>
                </a:solidFill>
                <a:latin typeface="Calibri" pitchFamily="23" charset="0"/>
                <a:ea typeface="ＭＳ Ｐゴシック" pitchFamily="23" charset="-128"/>
              </a:defRPr>
            </a:lvl2pPr>
            <a:lvl3pPr marL="1143000" indent="-228600" eaLnBrk="0" hangingPunct="0">
              <a:spcBef>
                <a:spcPct val="30000"/>
              </a:spcBef>
              <a:defRPr sz="1200">
                <a:solidFill>
                  <a:schemeClr val="tx1"/>
                </a:solidFill>
                <a:latin typeface="Calibri" pitchFamily="23" charset="0"/>
                <a:ea typeface="ＭＳ Ｐゴシック" pitchFamily="23" charset="-128"/>
              </a:defRPr>
            </a:lvl3pPr>
            <a:lvl4pPr marL="1600200" indent="-228600" eaLnBrk="0" hangingPunct="0">
              <a:spcBef>
                <a:spcPct val="30000"/>
              </a:spcBef>
              <a:defRPr sz="1200">
                <a:solidFill>
                  <a:schemeClr val="tx1"/>
                </a:solidFill>
                <a:latin typeface="Calibri" pitchFamily="23" charset="0"/>
                <a:ea typeface="ＭＳ Ｐゴシック" pitchFamily="23" charset="-128"/>
              </a:defRPr>
            </a:lvl4pPr>
            <a:lvl5pPr marL="2057400" indent="-228600" eaLnBrk="0" hangingPunct="0">
              <a:spcBef>
                <a:spcPct val="30000"/>
              </a:spcBef>
              <a:defRPr sz="1200">
                <a:solidFill>
                  <a:schemeClr val="tx1"/>
                </a:solidFill>
                <a:latin typeface="Calibri" pitchFamily="23" charset="0"/>
                <a:ea typeface="ＭＳ Ｐゴシック" pitchFamily="23" charset="-128"/>
              </a:defRPr>
            </a:lvl5pPr>
            <a:lvl6pPr marL="2514600" indent="-228600" defTabSz="457200" eaLnBrk="0" fontAlgn="base" hangingPunct="0">
              <a:spcBef>
                <a:spcPct val="30000"/>
              </a:spcBef>
              <a:spcAft>
                <a:spcPct val="0"/>
              </a:spcAft>
              <a:defRPr sz="1200">
                <a:solidFill>
                  <a:schemeClr val="tx1"/>
                </a:solidFill>
                <a:latin typeface="Calibri" pitchFamily="23" charset="0"/>
                <a:ea typeface="ＭＳ Ｐゴシック" pitchFamily="23" charset="-128"/>
              </a:defRPr>
            </a:lvl6pPr>
            <a:lvl7pPr marL="2971800" indent="-228600" defTabSz="457200" eaLnBrk="0" fontAlgn="base" hangingPunct="0">
              <a:spcBef>
                <a:spcPct val="30000"/>
              </a:spcBef>
              <a:spcAft>
                <a:spcPct val="0"/>
              </a:spcAft>
              <a:defRPr sz="1200">
                <a:solidFill>
                  <a:schemeClr val="tx1"/>
                </a:solidFill>
                <a:latin typeface="Calibri" pitchFamily="23" charset="0"/>
                <a:ea typeface="ＭＳ Ｐゴシック" pitchFamily="23" charset="-128"/>
              </a:defRPr>
            </a:lvl7pPr>
            <a:lvl8pPr marL="3429000" indent="-228600" defTabSz="457200" eaLnBrk="0" fontAlgn="base" hangingPunct="0">
              <a:spcBef>
                <a:spcPct val="30000"/>
              </a:spcBef>
              <a:spcAft>
                <a:spcPct val="0"/>
              </a:spcAft>
              <a:defRPr sz="1200">
                <a:solidFill>
                  <a:schemeClr val="tx1"/>
                </a:solidFill>
                <a:latin typeface="Calibri" pitchFamily="23" charset="0"/>
                <a:ea typeface="ＭＳ Ｐゴシック" pitchFamily="23" charset="-128"/>
              </a:defRPr>
            </a:lvl8pPr>
            <a:lvl9pPr marL="3886200" indent="-228600" defTabSz="457200" eaLnBrk="0" fontAlgn="base" hangingPunct="0">
              <a:spcBef>
                <a:spcPct val="30000"/>
              </a:spcBef>
              <a:spcAft>
                <a:spcPct val="0"/>
              </a:spcAft>
              <a:defRPr sz="1200">
                <a:solidFill>
                  <a:schemeClr val="tx1"/>
                </a:solidFill>
                <a:latin typeface="Calibri" pitchFamily="23" charset="0"/>
                <a:ea typeface="ＭＳ Ｐゴシック" pitchFamily="23" charset="-128"/>
              </a:defRPr>
            </a:lvl9pPr>
          </a:lstStyle>
          <a:p>
            <a:pPr eaLnBrk="1" hangingPunct="1">
              <a:spcBef>
                <a:spcPct val="0"/>
              </a:spcBef>
            </a:pPr>
            <a:fld id="{9094B8CA-333B-4244-8E73-80810A56FC29}" type="slidenum">
              <a:rPr lang="en-US" altLang="en-US" smtClean="0">
                <a:latin typeface="Arial" charset="0"/>
              </a:rPr>
              <a:pPr eaLnBrk="1" hangingPunct="1">
                <a:spcBef>
                  <a:spcPct val="0"/>
                </a:spcBef>
              </a:pPr>
              <a:t>14</a:t>
            </a:fld>
            <a:endParaRPr lang="en-US" altLang="en-US" smtClean="0">
              <a:latin typeface="Arial" charset="0"/>
            </a:endParaRPr>
          </a:p>
        </p:txBody>
      </p:sp>
    </p:spTree>
    <p:extLst>
      <p:ext uri="{BB962C8B-B14F-4D97-AF65-F5344CB8AC3E}">
        <p14:creationId xmlns:p14="http://schemas.microsoft.com/office/powerpoint/2010/main" val="26334997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smtClean="0"/>
              <a:t>Published in the journal Global Change Biology. </a:t>
            </a:r>
          </a:p>
          <a:p>
            <a:pPr eaLnBrk="1" hangingPunct="1"/>
            <a:r>
              <a:rPr lang="en-US" altLang="en-US" dirty="0" smtClean="0"/>
              <a:t>Worked with scientists from the NOAA and the University of British Columbia</a:t>
            </a:r>
          </a:p>
          <a:p>
            <a:pPr eaLnBrk="1" hangingPunct="1"/>
            <a:r>
              <a:rPr lang="en-US" altLang="en-US" dirty="0" smtClean="0"/>
              <a:t>New grant went to five CSU researchers. Received funding support from COAST , now based at CSUMB</a:t>
            </a:r>
          </a:p>
          <a:p>
            <a:pPr eaLnBrk="1" hangingPunct="1"/>
            <a:endParaRPr lang="en-US" altLang="en-US" dirty="0" smtClean="0"/>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23" charset="0"/>
                <a:ea typeface="ＭＳ Ｐゴシック" pitchFamily="23" charset="-128"/>
              </a:defRPr>
            </a:lvl1pPr>
            <a:lvl2pPr marL="742950" indent="-285750" eaLnBrk="0" hangingPunct="0">
              <a:spcBef>
                <a:spcPct val="30000"/>
              </a:spcBef>
              <a:defRPr sz="1200">
                <a:solidFill>
                  <a:schemeClr val="tx1"/>
                </a:solidFill>
                <a:latin typeface="Calibri" pitchFamily="23" charset="0"/>
                <a:ea typeface="ＭＳ Ｐゴシック" pitchFamily="23" charset="-128"/>
              </a:defRPr>
            </a:lvl2pPr>
            <a:lvl3pPr marL="1143000" indent="-228600" eaLnBrk="0" hangingPunct="0">
              <a:spcBef>
                <a:spcPct val="30000"/>
              </a:spcBef>
              <a:defRPr sz="1200">
                <a:solidFill>
                  <a:schemeClr val="tx1"/>
                </a:solidFill>
                <a:latin typeface="Calibri" pitchFamily="23" charset="0"/>
                <a:ea typeface="ＭＳ Ｐゴシック" pitchFamily="23" charset="-128"/>
              </a:defRPr>
            </a:lvl3pPr>
            <a:lvl4pPr marL="1600200" indent="-228600" eaLnBrk="0" hangingPunct="0">
              <a:spcBef>
                <a:spcPct val="30000"/>
              </a:spcBef>
              <a:defRPr sz="1200">
                <a:solidFill>
                  <a:schemeClr val="tx1"/>
                </a:solidFill>
                <a:latin typeface="Calibri" pitchFamily="23" charset="0"/>
                <a:ea typeface="ＭＳ Ｐゴシック" pitchFamily="23" charset="-128"/>
              </a:defRPr>
            </a:lvl4pPr>
            <a:lvl5pPr marL="2057400" indent="-228600" eaLnBrk="0" hangingPunct="0">
              <a:spcBef>
                <a:spcPct val="30000"/>
              </a:spcBef>
              <a:defRPr sz="1200">
                <a:solidFill>
                  <a:schemeClr val="tx1"/>
                </a:solidFill>
                <a:latin typeface="Calibri" pitchFamily="23" charset="0"/>
                <a:ea typeface="ＭＳ Ｐゴシック" pitchFamily="23" charset="-128"/>
              </a:defRPr>
            </a:lvl5pPr>
            <a:lvl6pPr marL="2514600" indent="-228600" defTabSz="457200" eaLnBrk="0" fontAlgn="base" hangingPunct="0">
              <a:spcBef>
                <a:spcPct val="30000"/>
              </a:spcBef>
              <a:spcAft>
                <a:spcPct val="0"/>
              </a:spcAft>
              <a:defRPr sz="1200">
                <a:solidFill>
                  <a:schemeClr val="tx1"/>
                </a:solidFill>
                <a:latin typeface="Calibri" pitchFamily="23" charset="0"/>
                <a:ea typeface="ＭＳ Ｐゴシック" pitchFamily="23" charset="-128"/>
              </a:defRPr>
            </a:lvl6pPr>
            <a:lvl7pPr marL="2971800" indent="-228600" defTabSz="457200" eaLnBrk="0" fontAlgn="base" hangingPunct="0">
              <a:spcBef>
                <a:spcPct val="30000"/>
              </a:spcBef>
              <a:spcAft>
                <a:spcPct val="0"/>
              </a:spcAft>
              <a:defRPr sz="1200">
                <a:solidFill>
                  <a:schemeClr val="tx1"/>
                </a:solidFill>
                <a:latin typeface="Calibri" pitchFamily="23" charset="0"/>
                <a:ea typeface="ＭＳ Ｐゴシック" pitchFamily="23" charset="-128"/>
              </a:defRPr>
            </a:lvl7pPr>
            <a:lvl8pPr marL="3429000" indent="-228600" defTabSz="457200" eaLnBrk="0" fontAlgn="base" hangingPunct="0">
              <a:spcBef>
                <a:spcPct val="30000"/>
              </a:spcBef>
              <a:spcAft>
                <a:spcPct val="0"/>
              </a:spcAft>
              <a:defRPr sz="1200">
                <a:solidFill>
                  <a:schemeClr val="tx1"/>
                </a:solidFill>
                <a:latin typeface="Calibri" pitchFamily="23" charset="0"/>
                <a:ea typeface="ＭＳ Ｐゴシック" pitchFamily="23" charset="-128"/>
              </a:defRPr>
            </a:lvl8pPr>
            <a:lvl9pPr marL="3886200" indent="-228600" defTabSz="457200" eaLnBrk="0" fontAlgn="base" hangingPunct="0">
              <a:spcBef>
                <a:spcPct val="30000"/>
              </a:spcBef>
              <a:spcAft>
                <a:spcPct val="0"/>
              </a:spcAft>
              <a:defRPr sz="1200">
                <a:solidFill>
                  <a:schemeClr val="tx1"/>
                </a:solidFill>
                <a:latin typeface="Calibri" pitchFamily="23" charset="0"/>
                <a:ea typeface="ＭＳ Ｐゴシック" pitchFamily="23" charset="-128"/>
              </a:defRPr>
            </a:lvl9pPr>
          </a:lstStyle>
          <a:p>
            <a:pPr eaLnBrk="1" hangingPunct="1">
              <a:spcBef>
                <a:spcPct val="0"/>
              </a:spcBef>
            </a:pPr>
            <a:fld id="{C69DD534-4CA0-4C00-9813-EDD11AF8FA8E}" type="slidenum">
              <a:rPr lang="en-US" altLang="en-US" smtClean="0">
                <a:latin typeface="Arial" charset="0"/>
              </a:rPr>
              <a:pPr eaLnBrk="1" hangingPunct="1">
                <a:spcBef>
                  <a:spcPct val="0"/>
                </a:spcBef>
              </a:pPr>
              <a:t>15</a:t>
            </a:fld>
            <a:endParaRPr lang="en-US" altLang="en-US" smtClean="0">
              <a:latin typeface="Arial" charset="0"/>
            </a:endParaRPr>
          </a:p>
        </p:txBody>
      </p:sp>
    </p:spTree>
    <p:extLst>
      <p:ext uri="{BB962C8B-B14F-4D97-AF65-F5344CB8AC3E}">
        <p14:creationId xmlns:p14="http://schemas.microsoft.com/office/powerpoint/2010/main" val="318047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Futura"/>
                <a:cs typeface="Futura"/>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b="0" i="0">
                <a:solidFill>
                  <a:schemeClr val="tx1">
                    <a:tint val="75000"/>
                  </a:schemeClr>
                </a:solidFill>
                <a:latin typeface="Futura Heavy"/>
                <a:cs typeface="Futura Heavy"/>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84C2EA54-7B74-4F56-A282-136F7FCFE304}" type="datetime1">
              <a:rPr lang="en-US"/>
              <a:pPr>
                <a:defRPr/>
              </a:pPr>
              <a:t>9/19/2014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0FAE2B8-D88B-4368-8457-7C854BBF8CF2}" type="slidenum">
              <a:rPr lang="en-US"/>
              <a:pPr>
                <a:defRPr/>
              </a:pPr>
              <a:t>‹#›</a:t>
            </a:fld>
            <a:endParaRPr lang="en-US"/>
          </a:p>
        </p:txBody>
      </p:sp>
    </p:spTree>
    <p:extLst>
      <p:ext uri="{BB962C8B-B14F-4D97-AF65-F5344CB8AC3E}">
        <p14:creationId xmlns:p14="http://schemas.microsoft.com/office/powerpoint/2010/main" val="21473616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AC3D134-66D3-4236-8373-DD99E39F020C}" type="datetime1">
              <a:rPr lang="en-US"/>
              <a:pPr>
                <a:defRPr/>
              </a:pPr>
              <a:t>9/19/2014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C00D50B-AF12-4FE3-90CB-FF877829350C}" type="slidenum">
              <a:rPr lang="en-US"/>
              <a:pPr>
                <a:defRPr/>
              </a:pPr>
              <a:t>‹#›</a:t>
            </a:fld>
            <a:endParaRPr lang="en-US"/>
          </a:p>
        </p:txBody>
      </p:sp>
    </p:spTree>
    <p:extLst>
      <p:ext uri="{BB962C8B-B14F-4D97-AF65-F5344CB8AC3E}">
        <p14:creationId xmlns:p14="http://schemas.microsoft.com/office/powerpoint/2010/main" val="16979656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271922D-F2AA-4513-B6EE-D2535BE769CB}" type="datetime1">
              <a:rPr lang="en-US"/>
              <a:pPr>
                <a:defRPr/>
              </a:pPr>
              <a:t>9/19/2014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2AB13DE-1EF9-4593-9EDA-A0C11955B369}" type="slidenum">
              <a:rPr lang="en-US"/>
              <a:pPr>
                <a:defRPr/>
              </a:pPr>
              <a:t>‹#›</a:t>
            </a:fld>
            <a:endParaRPr lang="en-US"/>
          </a:p>
        </p:txBody>
      </p:sp>
    </p:spTree>
    <p:extLst>
      <p:ext uri="{BB962C8B-B14F-4D97-AF65-F5344CB8AC3E}">
        <p14:creationId xmlns:p14="http://schemas.microsoft.com/office/powerpoint/2010/main" val="1780975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200"/>
            </a:lvl1p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C15A04E-B2D0-4C8B-9DB5-CF674380DC4C}" type="datetime1">
              <a:rPr lang="en-US"/>
              <a:pPr>
                <a:defRPr/>
              </a:pPr>
              <a:t>9/19/2014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2E75D59-4EF0-4E9F-A080-206D3553764C}" type="slidenum">
              <a:rPr lang="en-US"/>
              <a:pPr>
                <a:defRPr/>
              </a:pPr>
              <a:t>‹#›</a:t>
            </a:fld>
            <a:endParaRPr lang="en-US"/>
          </a:p>
        </p:txBody>
      </p:sp>
    </p:spTree>
    <p:extLst>
      <p:ext uri="{BB962C8B-B14F-4D97-AF65-F5344CB8AC3E}">
        <p14:creationId xmlns:p14="http://schemas.microsoft.com/office/powerpoint/2010/main" val="37411448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0462B89B-7BF8-44C6-9368-E407242C33DD}" type="datetime1">
              <a:rPr lang="en-US"/>
              <a:pPr>
                <a:defRPr/>
              </a:pPr>
              <a:t>9/19/2014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E363211-5F80-4705-87E5-464D685AAC4E}" type="slidenum">
              <a:rPr lang="en-US"/>
              <a:pPr>
                <a:defRPr/>
              </a:pPr>
              <a:t>‹#›</a:t>
            </a:fld>
            <a:endParaRPr lang="en-US"/>
          </a:p>
        </p:txBody>
      </p:sp>
    </p:spTree>
    <p:extLst>
      <p:ext uri="{BB962C8B-B14F-4D97-AF65-F5344CB8AC3E}">
        <p14:creationId xmlns:p14="http://schemas.microsoft.com/office/powerpoint/2010/main" val="5405494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DF54C10-EE3A-4883-A3DB-38A4F8E29FB4}" type="datetime1">
              <a:rPr lang="en-US"/>
              <a:pPr>
                <a:defRPr/>
              </a:pPr>
              <a:t>9/19/2014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7FD83CF-AE7D-42CF-A8F0-CAE11CFFE973}" type="slidenum">
              <a:rPr lang="en-US"/>
              <a:pPr>
                <a:defRPr/>
              </a:pPr>
              <a:t>‹#›</a:t>
            </a:fld>
            <a:endParaRPr lang="en-US"/>
          </a:p>
        </p:txBody>
      </p:sp>
    </p:spTree>
    <p:extLst>
      <p:ext uri="{BB962C8B-B14F-4D97-AF65-F5344CB8AC3E}">
        <p14:creationId xmlns:p14="http://schemas.microsoft.com/office/powerpoint/2010/main" val="13189489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42FA312A-6D05-4CF1-951A-BE33FDC9CE28}" type="datetime1">
              <a:rPr lang="en-US"/>
              <a:pPr>
                <a:defRPr/>
              </a:pPr>
              <a:t>9/19/2014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FD363F2-A12B-47A3-9C8C-1A6D33C8E56A}" type="slidenum">
              <a:rPr lang="en-US"/>
              <a:pPr>
                <a:defRPr/>
              </a:pPr>
              <a:t>‹#›</a:t>
            </a:fld>
            <a:endParaRPr lang="en-US"/>
          </a:p>
        </p:txBody>
      </p:sp>
    </p:spTree>
    <p:extLst>
      <p:ext uri="{BB962C8B-B14F-4D97-AF65-F5344CB8AC3E}">
        <p14:creationId xmlns:p14="http://schemas.microsoft.com/office/powerpoint/2010/main" val="36084709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C2EED111-A60D-4677-86E4-C472959A9D75}" type="datetime1">
              <a:rPr lang="en-US"/>
              <a:pPr>
                <a:defRPr/>
              </a:pPr>
              <a:t>9/19/2014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F637577-34CD-4168-B46D-19E82405BD1E}" type="slidenum">
              <a:rPr lang="en-US"/>
              <a:pPr>
                <a:defRPr/>
              </a:pPr>
              <a:t>‹#›</a:t>
            </a:fld>
            <a:endParaRPr lang="en-US"/>
          </a:p>
        </p:txBody>
      </p:sp>
    </p:spTree>
    <p:extLst>
      <p:ext uri="{BB962C8B-B14F-4D97-AF65-F5344CB8AC3E}">
        <p14:creationId xmlns:p14="http://schemas.microsoft.com/office/powerpoint/2010/main" val="3595913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C5850AD-E89D-4E58-A5BE-F405683C9E0F}" type="datetime1">
              <a:rPr lang="en-US"/>
              <a:pPr>
                <a:defRPr/>
              </a:pPr>
              <a:t>9/19/2014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9C06843A-9CB9-4C31-80E4-95405C11F55D}" type="slidenum">
              <a:rPr lang="en-US"/>
              <a:pPr>
                <a:defRPr/>
              </a:pPr>
              <a:t>‹#›</a:t>
            </a:fld>
            <a:endParaRPr lang="en-US"/>
          </a:p>
        </p:txBody>
      </p:sp>
    </p:spTree>
    <p:extLst>
      <p:ext uri="{BB962C8B-B14F-4D97-AF65-F5344CB8AC3E}">
        <p14:creationId xmlns:p14="http://schemas.microsoft.com/office/powerpoint/2010/main" val="13249732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E3C79D9-EECE-4761-81A6-4597B86AD7CB}" type="datetime1">
              <a:rPr lang="en-US"/>
              <a:pPr>
                <a:defRPr/>
              </a:pPr>
              <a:t>9/19/2014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96073CC-66F6-43C9-814F-1960F3D02D0A}" type="slidenum">
              <a:rPr lang="en-US"/>
              <a:pPr>
                <a:defRPr/>
              </a:pPr>
              <a:t>‹#›</a:t>
            </a:fld>
            <a:endParaRPr lang="en-US"/>
          </a:p>
        </p:txBody>
      </p:sp>
    </p:spTree>
    <p:extLst>
      <p:ext uri="{BB962C8B-B14F-4D97-AF65-F5344CB8AC3E}">
        <p14:creationId xmlns:p14="http://schemas.microsoft.com/office/powerpoint/2010/main" val="28337464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5A72807-AF0D-43A7-86F7-D6EC11A429D5}" type="datetime1">
              <a:rPr lang="en-US"/>
              <a:pPr>
                <a:defRPr/>
              </a:pPr>
              <a:t>9/19/2014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E9F2259-78AC-4964-A76D-807BE1D1B6E9}" type="slidenum">
              <a:rPr lang="en-US"/>
              <a:pPr>
                <a:defRPr/>
              </a:pPr>
              <a:t>‹#›</a:t>
            </a:fld>
            <a:endParaRPr lang="en-US"/>
          </a:p>
        </p:txBody>
      </p:sp>
    </p:spTree>
    <p:extLst>
      <p:ext uri="{BB962C8B-B14F-4D97-AF65-F5344CB8AC3E}">
        <p14:creationId xmlns:p14="http://schemas.microsoft.com/office/powerpoint/2010/main" val="7591741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a:defRPr/>
            </a:pPr>
            <a:fld id="{15777474-0790-43B7-842F-578C1AF04C60}" type="datetime1">
              <a:rPr lang="en-US"/>
              <a:pPr>
                <a:defRPr/>
              </a:pPr>
              <a:t>9/19/2014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ea typeface="ＭＳ Ｐゴシック" charset="-128"/>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a:defRPr/>
            </a:pPr>
            <a:fld id="{7C35EC0B-143E-498E-AAFB-47EF7ADFDC1E}" type="slidenum">
              <a:rPr lang="en-US"/>
              <a:pPr>
                <a:defRPr/>
              </a:pPr>
              <a:t>‹#›</a:t>
            </a:fld>
            <a:endParaRPr lang="en-US"/>
          </a:p>
        </p:txBody>
      </p:sp>
      <p:pic>
        <p:nvPicPr>
          <p:cNvPr id="1031" name="Picture 9" descr="PPTbackground2.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2700" y="4953000"/>
            <a:ext cx="9144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0" fontAlgn="base" hangingPunct="0">
        <a:spcBef>
          <a:spcPct val="0"/>
        </a:spcBef>
        <a:spcAft>
          <a:spcPct val="0"/>
        </a:spcAft>
        <a:defRPr sz="4400" b="1" kern="1200">
          <a:solidFill>
            <a:schemeClr val="tx1"/>
          </a:solidFill>
          <a:latin typeface="Trebuchet MS"/>
          <a:ea typeface="ＭＳ Ｐゴシック" pitchFamily="23" charset="-128"/>
          <a:cs typeface="Trebuchet MS"/>
        </a:defRPr>
      </a:lvl1pPr>
      <a:lvl2pPr algn="ctr" rtl="0" eaLnBrk="0" fontAlgn="base" hangingPunct="0">
        <a:spcBef>
          <a:spcPct val="0"/>
        </a:spcBef>
        <a:spcAft>
          <a:spcPct val="0"/>
        </a:spcAft>
        <a:defRPr sz="4400" b="1">
          <a:solidFill>
            <a:schemeClr val="tx1"/>
          </a:solidFill>
          <a:latin typeface="Trebuchet MS" pitchFamily="23" charset="0"/>
          <a:ea typeface="ＭＳ Ｐゴシック" pitchFamily="23" charset="-128"/>
          <a:cs typeface="Trebuchet MS" pitchFamily="23" charset="0"/>
        </a:defRPr>
      </a:lvl2pPr>
      <a:lvl3pPr algn="ctr" rtl="0" eaLnBrk="0" fontAlgn="base" hangingPunct="0">
        <a:spcBef>
          <a:spcPct val="0"/>
        </a:spcBef>
        <a:spcAft>
          <a:spcPct val="0"/>
        </a:spcAft>
        <a:defRPr sz="4400" b="1">
          <a:solidFill>
            <a:schemeClr val="tx1"/>
          </a:solidFill>
          <a:latin typeface="Trebuchet MS" pitchFamily="23" charset="0"/>
          <a:ea typeface="ＭＳ Ｐゴシック" pitchFamily="23" charset="-128"/>
          <a:cs typeface="Trebuchet MS" pitchFamily="23" charset="0"/>
        </a:defRPr>
      </a:lvl3pPr>
      <a:lvl4pPr algn="ctr" rtl="0" eaLnBrk="0" fontAlgn="base" hangingPunct="0">
        <a:spcBef>
          <a:spcPct val="0"/>
        </a:spcBef>
        <a:spcAft>
          <a:spcPct val="0"/>
        </a:spcAft>
        <a:defRPr sz="4400" b="1">
          <a:solidFill>
            <a:schemeClr val="tx1"/>
          </a:solidFill>
          <a:latin typeface="Trebuchet MS" pitchFamily="23" charset="0"/>
          <a:ea typeface="ＭＳ Ｐゴシック" pitchFamily="23" charset="-128"/>
          <a:cs typeface="Trebuchet MS" pitchFamily="23" charset="0"/>
        </a:defRPr>
      </a:lvl4pPr>
      <a:lvl5pPr algn="ctr" rtl="0" eaLnBrk="0" fontAlgn="base" hangingPunct="0">
        <a:spcBef>
          <a:spcPct val="0"/>
        </a:spcBef>
        <a:spcAft>
          <a:spcPct val="0"/>
        </a:spcAft>
        <a:defRPr sz="4400" b="1">
          <a:solidFill>
            <a:schemeClr val="tx1"/>
          </a:solidFill>
          <a:latin typeface="Trebuchet MS" pitchFamily="23" charset="0"/>
          <a:ea typeface="ＭＳ Ｐゴシック" pitchFamily="23" charset="-128"/>
          <a:cs typeface="Trebuchet MS" pitchFamily="23" charset="0"/>
        </a:defRPr>
      </a:lvl5pPr>
      <a:lvl6pPr marL="457200" algn="ctr" rtl="0" fontAlgn="base">
        <a:spcBef>
          <a:spcPct val="0"/>
        </a:spcBef>
        <a:spcAft>
          <a:spcPct val="0"/>
        </a:spcAft>
        <a:defRPr sz="4400" b="1">
          <a:solidFill>
            <a:schemeClr val="tx1"/>
          </a:solidFill>
          <a:latin typeface="Trebuchet MS" pitchFamily="23" charset="0"/>
          <a:ea typeface="ＭＳ Ｐゴシック" pitchFamily="23" charset="-128"/>
        </a:defRPr>
      </a:lvl6pPr>
      <a:lvl7pPr marL="914400" algn="ctr" rtl="0" fontAlgn="base">
        <a:spcBef>
          <a:spcPct val="0"/>
        </a:spcBef>
        <a:spcAft>
          <a:spcPct val="0"/>
        </a:spcAft>
        <a:defRPr sz="4400" b="1">
          <a:solidFill>
            <a:schemeClr val="tx1"/>
          </a:solidFill>
          <a:latin typeface="Trebuchet MS" pitchFamily="23" charset="0"/>
          <a:ea typeface="ＭＳ Ｐゴシック" pitchFamily="23" charset="-128"/>
        </a:defRPr>
      </a:lvl7pPr>
      <a:lvl8pPr marL="1371600" algn="ctr" rtl="0" fontAlgn="base">
        <a:spcBef>
          <a:spcPct val="0"/>
        </a:spcBef>
        <a:spcAft>
          <a:spcPct val="0"/>
        </a:spcAft>
        <a:defRPr sz="4400" b="1">
          <a:solidFill>
            <a:schemeClr val="tx1"/>
          </a:solidFill>
          <a:latin typeface="Trebuchet MS" pitchFamily="23" charset="0"/>
          <a:ea typeface="ＭＳ Ｐゴシック" pitchFamily="23" charset="-128"/>
        </a:defRPr>
      </a:lvl8pPr>
      <a:lvl9pPr marL="1828800" algn="ctr" rtl="0" fontAlgn="base">
        <a:spcBef>
          <a:spcPct val="0"/>
        </a:spcBef>
        <a:spcAft>
          <a:spcPct val="0"/>
        </a:spcAft>
        <a:defRPr sz="4400" b="1">
          <a:solidFill>
            <a:schemeClr val="tx1"/>
          </a:solidFill>
          <a:latin typeface="Trebuchet MS" pitchFamily="23" charset="0"/>
          <a:ea typeface="ＭＳ Ｐゴシック" pitchFamily="23" charset="-128"/>
        </a:defRPr>
      </a:lvl9pPr>
    </p:titleStyle>
    <p:bodyStyle>
      <a:lvl1pPr marL="342900" indent="-342900" algn="l" rtl="0" eaLnBrk="0" fontAlgn="base" hangingPunct="0">
        <a:spcBef>
          <a:spcPct val="20000"/>
        </a:spcBef>
        <a:spcAft>
          <a:spcPct val="0"/>
        </a:spcAft>
        <a:buFont typeface="Arial" charset="0"/>
        <a:buChar char="•"/>
        <a:defRPr sz="2500" kern="1200">
          <a:solidFill>
            <a:schemeClr val="tx1"/>
          </a:solidFill>
          <a:latin typeface="Trebuchet MS"/>
          <a:ea typeface="ＭＳ Ｐゴシック" pitchFamily="23" charset="-128"/>
          <a:cs typeface="Trebuchet M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Trebuchet MS"/>
          <a:ea typeface="ＭＳ Ｐゴシック" pitchFamily="23" charset="-128"/>
          <a:cs typeface="Trebuchet M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pitchFamily="23"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23"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23"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3"/>
          <p:cNvSpPr>
            <a:spLocks noGrp="1"/>
          </p:cNvSpPr>
          <p:nvPr>
            <p:ph type="ctrTitle"/>
          </p:nvPr>
        </p:nvSpPr>
        <p:spPr>
          <a:xfrm>
            <a:off x="165100" y="-76200"/>
            <a:ext cx="8877300" cy="2222500"/>
          </a:xfrm>
        </p:spPr>
        <p:txBody>
          <a:bodyPr>
            <a:normAutofit/>
          </a:bodyPr>
          <a:lstStyle/>
          <a:p>
            <a:pPr algn="l" eaLnBrk="1" hangingPunct="1">
              <a:spcAft>
                <a:spcPts val="5400"/>
              </a:spcAft>
              <a:defRPr/>
            </a:pPr>
            <a:r>
              <a:rPr lang="en-US" sz="6200" dirty="0" smtClean="0">
                <a:solidFill>
                  <a:srgbClr val="0F3668"/>
                </a:solidFill>
                <a:effectLst>
                  <a:outerShdw blurRad="38100" dist="38100" dir="2700000" algn="tl">
                    <a:srgbClr val="000000"/>
                  </a:outerShdw>
                </a:effectLst>
                <a:latin typeface="Trebuchet MS" pitchFamily="23" charset="0"/>
              </a:rPr>
              <a:t>Cal State Monterey Bay</a:t>
            </a:r>
            <a:r>
              <a:rPr lang="en-US" sz="3100" dirty="0" smtClean="0">
                <a:solidFill>
                  <a:srgbClr val="0F3668"/>
                </a:solidFill>
                <a:effectLst>
                  <a:outerShdw blurRad="38100" dist="38100" dir="2700000" algn="tl">
                    <a:srgbClr val="000000"/>
                  </a:outerShdw>
                </a:effectLst>
                <a:latin typeface="Futura" pitchFamily="23" charset="0"/>
              </a:rPr>
              <a:t/>
            </a:r>
            <a:br>
              <a:rPr lang="en-US" sz="3100" dirty="0" smtClean="0">
                <a:solidFill>
                  <a:srgbClr val="0F3668"/>
                </a:solidFill>
                <a:effectLst>
                  <a:outerShdw blurRad="38100" dist="38100" dir="2700000" algn="tl">
                    <a:srgbClr val="000000"/>
                  </a:outerShdw>
                </a:effectLst>
                <a:latin typeface="Futura" pitchFamily="23" charset="0"/>
              </a:rPr>
            </a:br>
            <a:r>
              <a:rPr lang="en-US" sz="3100" b="0" dirty="0" smtClean="0">
                <a:solidFill>
                  <a:srgbClr val="0F3668"/>
                </a:solidFill>
                <a:effectLst>
                  <a:outerShdw blurRad="38100" dist="38100" dir="2700000" algn="tl">
                    <a:srgbClr val="000000"/>
                  </a:outerShdw>
                </a:effectLst>
                <a:latin typeface="Trebuchet MS" pitchFamily="23" charset="0"/>
              </a:rPr>
              <a:t>A Place of Extraordinary Opportunity</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09492" y="273050"/>
            <a:ext cx="4090319" cy="1162050"/>
          </a:xfrm>
        </p:spPr>
        <p:txBody>
          <a:bodyPr/>
          <a:lstStyle/>
          <a:p>
            <a:r>
              <a:rPr lang="en-US" sz="3600" dirty="0" err="1" smtClean="0"/>
              <a:t>Jakob</a:t>
            </a:r>
            <a:r>
              <a:rPr lang="en-US" sz="3600" dirty="0" smtClean="0"/>
              <a:t> </a:t>
            </a:r>
            <a:r>
              <a:rPr lang="en-US" sz="3600" dirty="0" err="1" smtClean="0"/>
              <a:t>Heuser</a:t>
            </a:r>
            <a:endParaRPr lang="en-US" sz="3600" dirty="0"/>
          </a:p>
        </p:txBody>
      </p:sp>
      <p:sp>
        <p:nvSpPr>
          <p:cNvPr id="9" name="Text Placeholder 8"/>
          <p:cNvSpPr>
            <a:spLocks noGrp="1"/>
          </p:cNvSpPr>
          <p:nvPr>
            <p:ph type="body" sz="half" idx="2"/>
          </p:nvPr>
        </p:nvSpPr>
        <p:spPr>
          <a:xfrm>
            <a:off x="457200" y="1435100"/>
            <a:ext cx="4042611" cy="4691063"/>
          </a:xfrm>
        </p:spPr>
        <p:txBody>
          <a:bodyPr/>
          <a:lstStyle/>
          <a:p>
            <a:pPr marL="285750" indent="-285750">
              <a:buFont typeface="Arial" panose="020B0604020202020204" pitchFamily="34" charset="0"/>
              <a:buChar char="•"/>
            </a:pPr>
            <a:r>
              <a:rPr lang="en-US" sz="1800" dirty="0" smtClean="0"/>
              <a:t>2004: Earned B.A. in Telecommunications</a:t>
            </a:r>
            <a:r>
              <a:rPr lang="en-US" sz="1800" dirty="0"/>
              <a:t>, Multimedia &amp; Applied </a:t>
            </a:r>
            <a:r>
              <a:rPr lang="en-US" sz="1800" dirty="0" smtClean="0"/>
              <a:t>Computing</a:t>
            </a:r>
            <a:endParaRPr lang="en-US" sz="1800" dirty="0" smtClean="0"/>
          </a:p>
          <a:p>
            <a:pPr marL="285750" indent="-285750">
              <a:buFont typeface="Arial" panose="020B0604020202020204" pitchFamily="34" charset="0"/>
              <a:buChar char="•"/>
            </a:pPr>
            <a:r>
              <a:rPr lang="en-US" sz="1800" dirty="0" smtClean="0"/>
              <a:t>2008: Completed on-line master’s in Instructional Science and Technology</a:t>
            </a:r>
          </a:p>
          <a:p>
            <a:pPr marL="285750" indent="-285750">
              <a:buFont typeface="Arial" panose="020B0604020202020204" pitchFamily="34" charset="0"/>
              <a:buChar char="•"/>
            </a:pPr>
            <a:r>
              <a:rPr lang="en-US" sz="1800" dirty="0" smtClean="0"/>
              <a:t>Joined Silicon Valley start-up LinkedIn in 2008 as one of just 10 on web development </a:t>
            </a:r>
            <a:r>
              <a:rPr lang="en-US" sz="1800" dirty="0" smtClean="0"/>
              <a:t>team</a:t>
            </a:r>
            <a:endParaRPr lang="en-US" sz="1800" dirty="0" smtClean="0"/>
          </a:p>
          <a:p>
            <a:pPr marL="285750" indent="-285750">
              <a:buFont typeface="Arial" panose="020B0604020202020204" pitchFamily="34" charset="0"/>
              <a:buChar char="•"/>
            </a:pPr>
            <a:r>
              <a:rPr lang="en-US" sz="1800" dirty="0" smtClean="0"/>
              <a:t>Now, principal web and user interface </a:t>
            </a:r>
            <a:r>
              <a:rPr lang="en-US" sz="1800" dirty="0" smtClean="0"/>
              <a:t>developer </a:t>
            </a:r>
            <a:endParaRPr lang="en-US" sz="1800" dirty="0" smtClean="0"/>
          </a:p>
          <a:p>
            <a:pPr marL="285750" indent="-285750">
              <a:buFont typeface="Arial" panose="020B0604020202020204" pitchFamily="34" charset="0"/>
              <a:buChar char="•"/>
            </a:pPr>
            <a:r>
              <a:rPr lang="en-US" sz="1800" dirty="0" smtClean="0"/>
              <a:t>Site has almost 200 million unique visitors worldwide each </a:t>
            </a:r>
            <a:r>
              <a:rPr lang="en-US" sz="1800" dirty="0" smtClean="0"/>
              <a:t>month</a:t>
            </a:r>
            <a:endParaRPr lang="en-US" sz="1800" dirty="0" smtClean="0"/>
          </a:p>
        </p:txBody>
      </p:sp>
      <p:pic>
        <p:nvPicPr>
          <p:cNvPr id="1026" name="Picture 2" descr="C:\Users\tinn9375\Desktop\web_jakobheus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4152" y="720391"/>
            <a:ext cx="3169920" cy="4754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13956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3050"/>
            <a:ext cx="4018547" cy="1038392"/>
          </a:xfrm>
        </p:spPr>
        <p:txBody>
          <a:bodyPr/>
          <a:lstStyle/>
          <a:p>
            <a:r>
              <a:rPr lang="en-US" sz="3600" dirty="0" smtClean="0"/>
              <a:t>Stefanie </a:t>
            </a:r>
            <a:r>
              <a:rPr lang="en-US" sz="3600" dirty="0" err="1" smtClean="0"/>
              <a:t>Pechan</a:t>
            </a:r>
            <a:endParaRPr lang="en-US" sz="3600" dirty="0"/>
          </a:p>
        </p:txBody>
      </p:sp>
      <p:sp>
        <p:nvSpPr>
          <p:cNvPr id="7" name="Text Placeholder 6"/>
          <p:cNvSpPr>
            <a:spLocks noGrp="1"/>
          </p:cNvSpPr>
          <p:nvPr>
            <p:ph type="body" sz="half" idx="2"/>
          </p:nvPr>
        </p:nvSpPr>
        <p:spPr>
          <a:xfrm>
            <a:off x="397460" y="1435100"/>
            <a:ext cx="4078287" cy="4691063"/>
          </a:xfrm>
        </p:spPr>
        <p:txBody>
          <a:bodyPr/>
          <a:lstStyle/>
          <a:p>
            <a:pPr marL="285750" indent="-285750">
              <a:buFont typeface="Arial" panose="020B0604020202020204" pitchFamily="34" charset="0"/>
              <a:buChar char="•"/>
            </a:pPr>
            <a:r>
              <a:rPr lang="en-US" sz="1800" dirty="0" smtClean="0"/>
              <a:t>Fifth-grade </a:t>
            </a:r>
            <a:r>
              <a:rPr lang="en-US" sz="1800" dirty="0"/>
              <a:t>teacher in the Pacific Grove Unified School District </a:t>
            </a:r>
            <a:endParaRPr lang="en-US" sz="1800" dirty="0" smtClean="0"/>
          </a:p>
          <a:p>
            <a:pPr marL="285750" indent="-285750">
              <a:buFont typeface="Arial" panose="020B0604020202020204" pitchFamily="34" charset="0"/>
              <a:buChar char="•"/>
            </a:pPr>
            <a:r>
              <a:rPr lang="en-US" sz="1800" dirty="0" smtClean="0"/>
              <a:t>One </a:t>
            </a:r>
            <a:r>
              <a:rPr lang="en-US" sz="1800" dirty="0"/>
              <a:t>of six teachers chosen as California finalists for the Presidential Awards for Excellence in Math and Science </a:t>
            </a:r>
            <a:r>
              <a:rPr lang="en-US" sz="1800" dirty="0" smtClean="0"/>
              <a:t>Teaching </a:t>
            </a:r>
            <a:endParaRPr lang="en-US" sz="1800" dirty="0" smtClean="0"/>
          </a:p>
          <a:p>
            <a:pPr marL="285750" indent="-285750">
              <a:buFont typeface="Arial" panose="020B0604020202020204" pitchFamily="34" charset="0"/>
              <a:buChar char="•"/>
            </a:pPr>
            <a:r>
              <a:rPr lang="en-US" sz="1800" dirty="0" smtClean="0"/>
              <a:t>In </a:t>
            </a:r>
            <a:r>
              <a:rPr lang="en-US" sz="1800" dirty="0"/>
              <a:t>2001, </a:t>
            </a:r>
            <a:r>
              <a:rPr lang="en-US" sz="1800" dirty="0" err="1"/>
              <a:t>Pechan</a:t>
            </a:r>
            <a:r>
              <a:rPr lang="en-US" sz="1800" dirty="0"/>
              <a:t> earned a bachelor’s degree in liberal studies with an emphasis in computer science and </a:t>
            </a:r>
            <a:r>
              <a:rPr lang="en-US" sz="1800" dirty="0" smtClean="0"/>
              <a:t>technology at </a:t>
            </a:r>
            <a:r>
              <a:rPr lang="en-US" sz="1800" dirty="0" smtClean="0"/>
              <a:t>CSUMB</a:t>
            </a:r>
            <a:endParaRPr lang="en-US" sz="1800" dirty="0" smtClean="0"/>
          </a:p>
          <a:p>
            <a:pPr marL="285750" indent="-285750">
              <a:buFont typeface="Arial" panose="020B0604020202020204" pitchFamily="34" charset="0"/>
              <a:buChar char="•"/>
            </a:pPr>
            <a:r>
              <a:rPr lang="en-US" sz="1800" dirty="0" smtClean="0"/>
              <a:t>Also </a:t>
            </a:r>
            <a:r>
              <a:rPr lang="en-US" sz="1800" dirty="0"/>
              <a:t>a member of the education staff at the Monterey Bay </a:t>
            </a:r>
            <a:r>
              <a:rPr lang="en-US" sz="1800" dirty="0" smtClean="0"/>
              <a:t>Aquarium</a:t>
            </a:r>
            <a:r>
              <a:rPr lang="en-US" sz="1800" dirty="0"/>
              <a:t>  </a:t>
            </a:r>
            <a:endParaRPr lang="en-US" sz="1800" dirty="0" smtClean="0"/>
          </a:p>
          <a:p>
            <a:endParaRPr lang="en-US" sz="1800" dirty="0"/>
          </a:p>
        </p:txBody>
      </p:sp>
      <p:pic>
        <p:nvPicPr>
          <p:cNvPr id="2051" name="Picture 3" descr="C:\Users\tinn9375\Desktop\Stefani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6275" y="1001964"/>
            <a:ext cx="3314727" cy="4297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08417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57200" y="273050"/>
            <a:ext cx="4186989" cy="751078"/>
          </a:xfrm>
        </p:spPr>
        <p:txBody>
          <a:bodyPr/>
          <a:lstStyle/>
          <a:p>
            <a:r>
              <a:rPr lang="en-US" sz="3600" dirty="0" smtClean="0"/>
              <a:t>Juan Perez</a:t>
            </a:r>
            <a:endParaRPr lang="en-US" sz="3600" dirty="0"/>
          </a:p>
        </p:txBody>
      </p:sp>
      <p:sp>
        <p:nvSpPr>
          <p:cNvPr id="10" name="Text Placeholder 9"/>
          <p:cNvSpPr>
            <a:spLocks noGrp="1"/>
          </p:cNvSpPr>
          <p:nvPr>
            <p:ph type="body" sz="half" idx="2"/>
          </p:nvPr>
        </p:nvSpPr>
        <p:spPr>
          <a:xfrm>
            <a:off x="433555" y="1170432"/>
            <a:ext cx="4210634" cy="4955731"/>
          </a:xfrm>
        </p:spPr>
        <p:txBody>
          <a:bodyPr/>
          <a:lstStyle/>
          <a:p>
            <a:pPr marL="285750" indent="-285750">
              <a:buFont typeface="Arial" panose="020B0604020202020204" pitchFamily="34" charset="0"/>
              <a:buChar char="•"/>
            </a:pPr>
            <a:r>
              <a:rPr lang="en-US" sz="1800" dirty="0" smtClean="0"/>
              <a:t>Earned B.S. in  </a:t>
            </a:r>
            <a:r>
              <a:rPr lang="en-US" sz="1800" dirty="0"/>
              <a:t>Environmental Science Technology and </a:t>
            </a:r>
            <a:r>
              <a:rPr lang="en-US" sz="1800" dirty="0" smtClean="0"/>
              <a:t>Policy in </a:t>
            </a:r>
            <a:r>
              <a:rPr lang="en-US" sz="1800" dirty="0" smtClean="0"/>
              <a:t>2009</a:t>
            </a:r>
            <a:endParaRPr lang="en-US" sz="1800" dirty="0" smtClean="0"/>
          </a:p>
          <a:p>
            <a:pPr marL="285750" indent="-285750">
              <a:buFont typeface="Arial" panose="020B0604020202020204" pitchFamily="34" charset="0"/>
              <a:buChar char="•"/>
            </a:pPr>
            <a:r>
              <a:rPr lang="en-US" sz="1800" dirty="0" smtClean="0"/>
              <a:t>Started J&amp;P Organics, a family </a:t>
            </a:r>
            <a:r>
              <a:rPr lang="en-US" sz="1800" dirty="0"/>
              <a:t>run farm and delivery </a:t>
            </a:r>
            <a:r>
              <a:rPr lang="en-US" sz="1800" dirty="0" smtClean="0"/>
              <a:t>service </a:t>
            </a:r>
          </a:p>
          <a:p>
            <a:pPr marL="285750" indent="-285750">
              <a:buFont typeface="Arial" panose="020B0604020202020204" pitchFamily="34" charset="0"/>
              <a:buChar char="•"/>
            </a:pPr>
            <a:r>
              <a:rPr lang="en-US" sz="1800" dirty="0" smtClean="0"/>
              <a:t>Advocates </a:t>
            </a:r>
            <a:r>
              <a:rPr lang="en-US" sz="1800" dirty="0" smtClean="0"/>
              <a:t>local </a:t>
            </a:r>
            <a:r>
              <a:rPr lang="en-US" sz="1800" dirty="0"/>
              <a:t>sustainable agricultural </a:t>
            </a:r>
            <a:r>
              <a:rPr lang="en-US" sz="1800" dirty="0" smtClean="0"/>
              <a:t>practices</a:t>
            </a:r>
            <a:endParaRPr lang="en-US" sz="1800" dirty="0"/>
          </a:p>
          <a:p>
            <a:pPr marL="285750" indent="-285750">
              <a:buFont typeface="Arial" panose="020B0604020202020204" pitchFamily="34" charset="0"/>
              <a:buChar char="•"/>
            </a:pPr>
            <a:r>
              <a:rPr lang="en-US" sz="1800" dirty="0" smtClean="0"/>
              <a:t>Company </a:t>
            </a:r>
            <a:r>
              <a:rPr lang="en-US" sz="1800" dirty="0"/>
              <a:t>provides fresh, organic vegetables and fruits to </a:t>
            </a:r>
            <a:r>
              <a:rPr lang="en-US" sz="1800" dirty="0" smtClean="0"/>
              <a:t>more than 500 </a:t>
            </a:r>
            <a:r>
              <a:rPr lang="en-US" sz="1800" dirty="0"/>
              <a:t>people in three </a:t>
            </a:r>
            <a:r>
              <a:rPr lang="en-US" sz="1800" dirty="0" smtClean="0"/>
              <a:t>counties, as </a:t>
            </a:r>
            <a:r>
              <a:rPr lang="en-US" sz="1800" dirty="0"/>
              <a:t>well as selling at farmers </a:t>
            </a:r>
            <a:r>
              <a:rPr lang="en-US" sz="1800" dirty="0" smtClean="0"/>
              <a:t>markets</a:t>
            </a:r>
            <a:endParaRPr lang="en-US" sz="1800" dirty="0"/>
          </a:p>
          <a:p>
            <a:pPr marL="285750" indent="-285750">
              <a:buFont typeface="Arial" panose="020B0604020202020204" pitchFamily="34" charset="0"/>
              <a:buChar char="•"/>
            </a:pPr>
            <a:r>
              <a:rPr lang="en-US" sz="1800" dirty="0" smtClean="0"/>
              <a:t>Juan was featured </a:t>
            </a:r>
            <a:r>
              <a:rPr lang="en-US" sz="1800" dirty="0"/>
              <a:t>in Mother Nature Network as a favorite young farmer </a:t>
            </a:r>
            <a:r>
              <a:rPr lang="en-US" sz="1800" dirty="0" smtClean="0"/>
              <a:t>"</a:t>
            </a:r>
            <a:r>
              <a:rPr lang="en-US" sz="1800" dirty="0"/>
              <a:t>40 </a:t>
            </a:r>
            <a:r>
              <a:rPr lang="en-US" sz="1800" dirty="0" smtClean="0"/>
              <a:t>Farmers Under 40,” who are helping nurture a food </a:t>
            </a:r>
            <a:r>
              <a:rPr lang="en-US" sz="1800" dirty="0" smtClean="0"/>
              <a:t>revolution</a:t>
            </a:r>
            <a:endParaRPr lang="en-US" sz="1800" dirty="0" smtClean="0"/>
          </a:p>
        </p:txBody>
      </p:sp>
      <p:pic>
        <p:nvPicPr>
          <p:cNvPr id="1026" name="Picture 2" descr="C:\Users\tinn9375\Desktop\2014-perez.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1674" y="893679"/>
            <a:ext cx="3330702" cy="4297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04002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txBox="1">
            <a:spLocks/>
          </p:cNvSpPr>
          <p:nvPr/>
        </p:nvSpPr>
        <p:spPr bwMode="auto">
          <a:xfrm>
            <a:off x="0" y="4127500"/>
            <a:ext cx="9144000" cy="1281113"/>
          </a:xfrm>
          <a:prstGeom prst="rect">
            <a:avLst/>
          </a:prstGeom>
          <a:noFill/>
          <a:ln>
            <a:noFill/>
          </a:ln>
          <a:effectLst>
            <a:outerShdw blurRad="50800" dist="38100" dir="8339964"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fontAlgn="auto">
              <a:spcAft>
                <a:spcPts val="0"/>
              </a:spcAft>
              <a:defRPr/>
            </a:pPr>
            <a:r>
              <a:rPr lang="en-US" sz="4800" b="1" dirty="0">
                <a:solidFill>
                  <a:schemeClr val="bg1"/>
                </a:solidFill>
                <a:latin typeface="Trebuchet MS"/>
                <a:ea typeface="+mj-ea"/>
                <a:cs typeface="Trebuchet MS"/>
              </a:rPr>
              <a:t>Faculty and Programs</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Placeholder 3"/>
          <p:cNvSpPr>
            <a:spLocks noGrp="1"/>
          </p:cNvSpPr>
          <p:nvPr>
            <p:ph type="body" sz="half" idx="2"/>
          </p:nvPr>
        </p:nvSpPr>
        <p:spPr>
          <a:xfrm>
            <a:off x="457200" y="1428750"/>
            <a:ext cx="4105275" cy="4387850"/>
          </a:xfrm>
        </p:spPr>
        <p:txBody>
          <a:bodyPr/>
          <a:lstStyle/>
          <a:p>
            <a:pPr marL="285750" indent="-285750" eaLnBrk="1" hangingPunct="1">
              <a:spcAft>
                <a:spcPts val="1800"/>
              </a:spcAft>
              <a:buFont typeface="Arial" charset="0"/>
              <a:buChar char="•"/>
            </a:pPr>
            <a:r>
              <a:rPr lang="en-US" altLang="en-US" sz="2000" dirty="0" smtClean="0">
                <a:latin typeface="Trebuchet MS" pitchFamily="23" charset="0"/>
                <a:cs typeface="Trebuchet MS" pitchFamily="23" charset="0"/>
              </a:rPr>
              <a:t>Helped develop Math Boot Camp to prepare students for college </a:t>
            </a:r>
            <a:r>
              <a:rPr lang="en-US" altLang="en-US" sz="2000" dirty="0" smtClean="0">
                <a:latin typeface="Trebuchet MS" pitchFamily="23" charset="0"/>
                <a:cs typeface="Trebuchet MS" pitchFamily="23" charset="0"/>
              </a:rPr>
              <a:t>studies</a:t>
            </a:r>
            <a:endParaRPr lang="en-US" altLang="en-US" sz="2000" dirty="0" smtClean="0">
              <a:latin typeface="Trebuchet MS" pitchFamily="23" charset="0"/>
              <a:cs typeface="Trebuchet MS" pitchFamily="23" charset="0"/>
            </a:endParaRPr>
          </a:p>
          <a:p>
            <a:pPr marL="285750" indent="-285750" eaLnBrk="1" hangingPunct="1">
              <a:spcAft>
                <a:spcPts val="1800"/>
              </a:spcAft>
              <a:buFont typeface="Arial" charset="0"/>
              <a:buChar char="•"/>
            </a:pPr>
            <a:r>
              <a:rPr lang="en-US" altLang="en-US" sz="2000" dirty="0" smtClean="0">
                <a:latin typeface="Trebuchet MS" pitchFamily="23" charset="0"/>
                <a:cs typeface="Trebuchet MS" pitchFamily="23" charset="0"/>
              </a:rPr>
              <a:t>Program has served as a CSU-wide model for math </a:t>
            </a:r>
            <a:r>
              <a:rPr lang="en-US" altLang="en-US" sz="2000" dirty="0" smtClean="0">
                <a:latin typeface="Trebuchet MS" pitchFamily="23" charset="0"/>
                <a:cs typeface="Trebuchet MS" pitchFamily="23" charset="0"/>
              </a:rPr>
              <a:t>remediation</a:t>
            </a:r>
            <a:endParaRPr lang="en-US" altLang="en-US" sz="2000" dirty="0" smtClean="0">
              <a:latin typeface="Trebuchet MS" pitchFamily="23" charset="0"/>
              <a:cs typeface="Trebuchet MS" pitchFamily="23" charset="0"/>
            </a:endParaRPr>
          </a:p>
          <a:p>
            <a:pPr marL="285750" indent="-285750" eaLnBrk="1" hangingPunct="1">
              <a:spcAft>
                <a:spcPts val="1800"/>
              </a:spcAft>
              <a:buFont typeface="Arial" charset="0"/>
              <a:buChar char="•"/>
            </a:pPr>
            <a:r>
              <a:rPr lang="en-US" altLang="en-US" sz="2000" dirty="0" smtClean="0">
                <a:latin typeface="Trebuchet MS" pitchFamily="23" charset="0"/>
                <a:cs typeface="Trebuchet MS" pitchFamily="23" charset="0"/>
              </a:rPr>
              <a:t>CSUMB was one of only 10 institutions worldwide receive the Ed Tech Innovators Award</a:t>
            </a:r>
          </a:p>
        </p:txBody>
      </p:sp>
      <p:pic>
        <p:nvPicPr>
          <p:cNvPr id="3074" name="Picture 2" descr="C:\Users\tinn9375\Desktop\6717617981_1c147d1ce7.jpg"/>
          <p:cNvPicPr>
            <a:picLocks noChangeAspect="1" noChangeArrowheads="1"/>
          </p:cNvPicPr>
          <p:nvPr/>
        </p:nvPicPr>
        <p:blipFill>
          <a:blip r:embed="rId3">
            <a:extLst/>
          </a:blip>
          <a:srcRect r="10308"/>
          <a:stretch>
            <a:fillRect/>
          </a:stretch>
        </p:blipFill>
        <p:spPr bwMode="auto">
          <a:xfrm>
            <a:off x="4656057" y="1501140"/>
            <a:ext cx="4311134" cy="3200400"/>
          </a:xfrm>
          <a:prstGeom prst="rect">
            <a:avLst/>
          </a:prstGeom>
          <a:ln>
            <a:noFill/>
          </a:ln>
          <a:effectLst>
            <a:softEdge rad="112500"/>
          </a:effectLst>
          <a:extLst/>
        </p:spPr>
      </p:pic>
      <p:sp>
        <p:nvSpPr>
          <p:cNvPr id="14340" name="Title 1"/>
          <p:cNvSpPr txBox="1">
            <a:spLocks/>
          </p:cNvSpPr>
          <p:nvPr/>
        </p:nvSpPr>
        <p:spPr bwMode="auto">
          <a:xfrm>
            <a:off x="457200" y="412750"/>
            <a:ext cx="86868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2500">
                <a:solidFill>
                  <a:schemeClr val="tx1"/>
                </a:solidFill>
                <a:latin typeface="Trebuchet MS" pitchFamily="23" charset="0"/>
                <a:ea typeface="ＭＳ Ｐゴシック" pitchFamily="23" charset="-128"/>
                <a:cs typeface="Trebuchet MS" pitchFamily="23" charset="0"/>
              </a:defRPr>
            </a:lvl1pPr>
            <a:lvl2pPr marL="742950" indent="-285750" eaLnBrk="0" hangingPunct="0">
              <a:spcBef>
                <a:spcPct val="20000"/>
              </a:spcBef>
              <a:buFont typeface="Arial" charset="0"/>
              <a:buChar char="–"/>
              <a:defRPr sz="2800">
                <a:solidFill>
                  <a:schemeClr val="tx1"/>
                </a:solidFill>
                <a:latin typeface="Trebuchet MS" pitchFamily="23" charset="0"/>
                <a:ea typeface="ＭＳ Ｐゴシック" pitchFamily="23" charset="-128"/>
                <a:cs typeface="Trebuchet MS" pitchFamily="23" charset="0"/>
              </a:defRPr>
            </a:lvl2pPr>
            <a:lvl3pPr marL="1143000" indent="-228600" eaLnBrk="0" hangingPunct="0">
              <a:spcBef>
                <a:spcPct val="20000"/>
              </a:spcBef>
              <a:buFont typeface="Arial" charset="0"/>
              <a:buChar char="•"/>
              <a:defRPr sz="2400">
                <a:solidFill>
                  <a:schemeClr val="tx1"/>
                </a:solidFill>
                <a:latin typeface="Calibri" pitchFamily="23" charset="0"/>
                <a:ea typeface="ＭＳ Ｐゴシック" pitchFamily="23" charset="-128"/>
              </a:defRPr>
            </a:lvl3pPr>
            <a:lvl4pPr marL="1600200" indent="-228600" eaLnBrk="0" hangingPunct="0">
              <a:spcBef>
                <a:spcPct val="20000"/>
              </a:spcBef>
              <a:buFont typeface="Arial" charset="0"/>
              <a:buChar char="–"/>
              <a:defRPr sz="2000">
                <a:solidFill>
                  <a:schemeClr val="tx1"/>
                </a:solidFill>
                <a:latin typeface="Calibri" pitchFamily="23" charset="0"/>
                <a:ea typeface="ＭＳ Ｐゴシック" pitchFamily="23" charset="-128"/>
              </a:defRPr>
            </a:lvl4pPr>
            <a:lvl5pPr marL="2057400" indent="-228600" eaLnBrk="0" hangingPunct="0">
              <a:spcBef>
                <a:spcPct val="20000"/>
              </a:spcBef>
              <a:buFont typeface="Arial" charset="0"/>
              <a:buChar char="»"/>
              <a:defRPr sz="2000">
                <a:solidFill>
                  <a:schemeClr val="tx1"/>
                </a:solidFill>
                <a:latin typeface="Calibri" pitchFamily="23" charset="0"/>
                <a:ea typeface="ＭＳ Ｐゴシック" pitchFamily="23"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23" charset="0"/>
                <a:ea typeface="ＭＳ Ｐゴシック" pitchFamily="23"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23" charset="0"/>
                <a:ea typeface="ＭＳ Ｐゴシック" pitchFamily="23"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23" charset="0"/>
                <a:ea typeface="ＭＳ Ｐゴシック" pitchFamily="23"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23" charset="0"/>
                <a:ea typeface="ＭＳ Ｐゴシック" pitchFamily="23" charset="-128"/>
              </a:defRPr>
            </a:lvl9pPr>
          </a:lstStyle>
          <a:p>
            <a:pPr defTabSz="914400" eaLnBrk="1" hangingPunct="1">
              <a:spcBef>
                <a:spcPct val="0"/>
              </a:spcBef>
              <a:buFontTx/>
              <a:buNone/>
            </a:pPr>
            <a:r>
              <a:rPr lang="en-US" altLang="en-US" sz="3200" b="1" dirty="0"/>
              <a:t>Dr. </a:t>
            </a:r>
            <a:r>
              <a:rPr lang="en-US" altLang="en-US" sz="3200" b="1" dirty="0" err="1"/>
              <a:t>Hongde</a:t>
            </a:r>
            <a:r>
              <a:rPr lang="en-US" altLang="en-US" sz="3200" b="1" dirty="0"/>
              <a:t> Hu</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Placeholder 3"/>
          <p:cNvSpPr>
            <a:spLocks noGrp="1"/>
          </p:cNvSpPr>
          <p:nvPr>
            <p:ph type="body" sz="half" idx="2"/>
          </p:nvPr>
        </p:nvSpPr>
        <p:spPr>
          <a:xfrm>
            <a:off x="457200" y="1238250"/>
            <a:ext cx="4895088" cy="4691063"/>
          </a:xfrm>
        </p:spPr>
        <p:txBody>
          <a:bodyPr/>
          <a:lstStyle/>
          <a:p>
            <a:pPr marL="342900" indent="-342900">
              <a:buFont typeface="Arial" panose="020B0604020202020204" pitchFamily="34" charset="0"/>
              <a:buChar char="•"/>
              <a:defRPr/>
            </a:pPr>
            <a:r>
              <a:rPr lang="en-US" sz="2000" dirty="0" smtClean="0"/>
              <a:t>Assistant </a:t>
            </a:r>
            <a:r>
              <a:rPr lang="en-US" sz="2000" dirty="0"/>
              <a:t>professor in </a:t>
            </a:r>
            <a:r>
              <a:rPr lang="en-US" sz="2000" dirty="0" smtClean="0"/>
              <a:t>Department </a:t>
            </a:r>
            <a:r>
              <a:rPr lang="en-US" sz="2000" dirty="0"/>
              <a:t>of Science and Environmental </a:t>
            </a:r>
            <a:r>
              <a:rPr lang="en-US" sz="2000" dirty="0" smtClean="0"/>
              <a:t>Policy</a:t>
            </a:r>
            <a:endParaRPr lang="en-US" sz="2000" dirty="0"/>
          </a:p>
          <a:p>
            <a:pPr marL="285750" indent="-285750">
              <a:buFont typeface="Arial" pitchFamily="34" charset="0"/>
              <a:buChar char="•"/>
              <a:defRPr/>
            </a:pPr>
            <a:r>
              <a:rPr lang="en-US" sz="2000" dirty="0" smtClean="0"/>
              <a:t>Lead author of international study showing evidence that coral reefs are adjusting to climate </a:t>
            </a:r>
            <a:r>
              <a:rPr lang="en-US" sz="2000" dirty="0" smtClean="0"/>
              <a:t>change</a:t>
            </a:r>
            <a:endParaRPr lang="en-US" sz="2000" dirty="0" smtClean="0"/>
          </a:p>
          <a:p>
            <a:pPr marL="285750" indent="-285750">
              <a:buFont typeface="Arial" pitchFamily="34" charset="0"/>
              <a:buChar char="•"/>
              <a:defRPr/>
            </a:pPr>
            <a:r>
              <a:rPr lang="en-US" sz="2000" dirty="0" smtClean="0"/>
              <a:t>Findings reported in the L.A. Times, Monterey Herald, and a number of on-line environmental and science </a:t>
            </a:r>
            <a:r>
              <a:rPr lang="en-US" sz="2000" dirty="0" smtClean="0"/>
              <a:t>journals</a:t>
            </a:r>
            <a:endParaRPr lang="en-US" sz="2000" dirty="0" smtClean="0"/>
          </a:p>
          <a:p>
            <a:pPr marL="285750" indent="-285750">
              <a:buFont typeface="Arial" pitchFamily="34" charset="0"/>
              <a:buChar char="•"/>
              <a:defRPr/>
            </a:pPr>
            <a:r>
              <a:rPr lang="en-US" sz="2000" dirty="0" smtClean="0"/>
              <a:t>She and four CSU colleagues recently received a $900,000 grant from </a:t>
            </a:r>
            <a:r>
              <a:rPr lang="en-US" sz="2000" dirty="0"/>
              <a:t>the National Science Foundation to conduct research on ocean acidification and </a:t>
            </a:r>
            <a:r>
              <a:rPr lang="en-US" sz="2000" dirty="0" smtClean="0"/>
              <a:t>oxygen </a:t>
            </a:r>
            <a:r>
              <a:rPr lang="en-US" sz="2000" dirty="0" smtClean="0"/>
              <a:t>levels</a:t>
            </a:r>
            <a:endParaRPr lang="en-US" sz="2000" dirty="0" smtClean="0"/>
          </a:p>
          <a:p>
            <a:pPr marL="285750" indent="-285750" eaLnBrk="1" hangingPunct="1">
              <a:spcAft>
                <a:spcPts val="1800"/>
              </a:spcAft>
              <a:buFont typeface="Arial" charset="0"/>
              <a:buChar char="•"/>
              <a:defRPr/>
            </a:pPr>
            <a:endParaRPr lang="en-US" sz="2000" dirty="0" smtClean="0">
              <a:latin typeface="Trebuchet MS" pitchFamily="23" charset="0"/>
              <a:cs typeface="Trebuchet MS" pitchFamily="23" charset="0"/>
            </a:endParaRPr>
          </a:p>
        </p:txBody>
      </p:sp>
      <p:sp>
        <p:nvSpPr>
          <p:cNvPr id="16387" name="Title 1"/>
          <p:cNvSpPr txBox="1">
            <a:spLocks/>
          </p:cNvSpPr>
          <p:nvPr/>
        </p:nvSpPr>
        <p:spPr bwMode="auto">
          <a:xfrm>
            <a:off x="457200" y="412750"/>
            <a:ext cx="86868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2500">
                <a:solidFill>
                  <a:schemeClr val="tx1"/>
                </a:solidFill>
                <a:latin typeface="Trebuchet MS" pitchFamily="23" charset="0"/>
                <a:ea typeface="ＭＳ Ｐゴシック" pitchFamily="23" charset="-128"/>
                <a:cs typeface="Trebuchet MS" pitchFamily="23" charset="0"/>
              </a:defRPr>
            </a:lvl1pPr>
            <a:lvl2pPr marL="742950" indent="-285750" eaLnBrk="0" hangingPunct="0">
              <a:spcBef>
                <a:spcPct val="20000"/>
              </a:spcBef>
              <a:buFont typeface="Arial" charset="0"/>
              <a:buChar char="–"/>
              <a:defRPr sz="2800">
                <a:solidFill>
                  <a:schemeClr val="tx1"/>
                </a:solidFill>
                <a:latin typeface="Trebuchet MS" pitchFamily="23" charset="0"/>
                <a:ea typeface="ＭＳ Ｐゴシック" pitchFamily="23" charset="-128"/>
                <a:cs typeface="Trebuchet MS" pitchFamily="23" charset="0"/>
              </a:defRPr>
            </a:lvl2pPr>
            <a:lvl3pPr marL="1143000" indent="-228600" eaLnBrk="0" hangingPunct="0">
              <a:spcBef>
                <a:spcPct val="20000"/>
              </a:spcBef>
              <a:buFont typeface="Arial" charset="0"/>
              <a:buChar char="•"/>
              <a:defRPr sz="2400">
                <a:solidFill>
                  <a:schemeClr val="tx1"/>
                </a:solidFill>
                <a:latin typeface="Calibri" pitchFamily="23" charset="0"/>
                <a:ea typeface="ＭＳ Ｐゴシック" pitchFamily="23" charset="-128"/>
              </a:defRPr>
            </a:lvl3pPr>
            <a:lvl4pPr marL="1600200" indent="-228600" eaLnBrk="0" hangingPunct="0">
              <a:spcBef>
                <a:spcPct val="20000"/>
              </a:spcBef>
              <a:buFont typeface="Arial" charset="0"/>
              <a:buChar char="–"/>
              <a:defRPr sz="2000">
                <a:solidFill>
                  <a:schemeClr val="tx1"/>
                </a:solidFill>
                <a:latin typeface="Calibri" pitchFamily="23" charset="0"/>
                <a:ea typeface="ＭＳ Ｐゴシック" pitchFamily="23" charset="-128"/>
              </a:defRPr>
            </a:lvl4pPr>
            <a:lvl5pPr marL="2057400" indent="-228600" eaLnBrk="0" hangingPunct="0">
              <a:spcBef>
                <a:spcPct val="20000"/>
              </a:spcBef>
              <a:buFont typeface="Arial" charset="0"/>
              <a:buChar char="»"/>
              <a:defRPr sz="2000">
                <a:solidFill>
                  <a:schemeClr val="tx1"/>
                </a:solidFill>
                <a:latin typeface="Calibri" pitchFamily="23" charset="0"/>
                <a:ea typeface="ＭＳ Ｐゴシック" pitchFamily="23"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23" charset="0"/>
                <a:ea typeface="ＭＳ Ｐゴシック" pitchFamily="23"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23" charset="0"/>
                <a:ea typeface="ＭＳ Ｐゴシック" pitchFamily="23"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23" charset="0"/>
                <a:ea typeface="ＭＳ Ｐゴシック" pitchFamily="23"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23" charset="0"/>
                <a:ea typeface="ＭＳ Ｐゴシック" pitchFamily="23" charset="-128"/>
              </a:defRPr>
            </a:lvl9pPr>
          </a:lstStyle>
          <a:p>
            <a:pPr defTabSz="914400" eaLnBrk="1" hangingPunct="1">
              <a:spcBef>
                <a:spcPct val="0"/>
              </a:spcBef>
              <a:buFontTx/>
              <a:buNone/>
            </a:pPr>
            <a:r>
              <a:rPr lang="en-US" altLang="en-US" sz="3200" b="1" dirty="0"/>
              <a:t>Dr. </a:t>
            </a:r>
            <a:r>
              <a:rPr lang="en-US" altLang="en-US" sz="3200" b="1" dirty="0" smtClean="0"/>
              <a:t>Cheryl Logan</a:t>
            </a:r>
            <a:endParaRPr lang="en-US" altLang="en-US" sz="3200" b="1" dirty="0"/>
          </a:p>
        </p:txBody>
      </p:sp>
      <p:pic>
        <p:nvPicPr>
          <p:cNvPr id="13314" name="Picture 2" descr="C:\Users\tinn9375\Desktop\LoganCheryl_resize - Cop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9351" y="1238250"/>
            <a:ext cx="3217585" cy="356616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Placeholder 3"/>
          <p:cNvSpPr>
            <a:spLocks noGrp="1"/>
          </p:cNvSpPr>
          <p:nvPr>
            <p:ph type="body" sz="half" idx="2"/>
          </p:nvPr>
        </p:nvSpPr>
        <p:spPr>
          <a:xfrm>
            <a:off x="457200" y="1238250"/>
            <a:ext cx="5084956" cy="4691063"/>
          </a:xfrm>
        </p:spPr>
        <p:txBody>
          <a:bodyPr/>
          <a:lstStyle/>
          <a:p>
            <a:pPr marL="285750" indent="-285750" eaLnBrk="1" hangingPunct="1">
              <a:spcAft>
                <a:spcPts val="1800"/>
              </a:spcAft>
              <a:buFont typeface="Arial" charset="0"/>
              <a:buChar char="•"/>
            </a:pPr>
            <a:r>
              <a:rPr lang="en-US" altLang="en-US" sz="2200" dirty="0" smtClean="0">
                <a:latin typeface="Trebuchet MS" pitchFamily="23" charset="0"/>
                <a:cs typeface="Trebuchet MS" pitchFamily="23" charset="0"/>
              </a:rPr>
              <a:t>Prof. Mendoza has directed archaeological investigations at many California </a:t>
            </a:r>
            <a:r>
              <a:rPr lang="en-US" altLang="en-US" sz="2200" dirty="0" smtClean="0">
                <a:latin typeface="Trebuchet MS" pitchFamily="23" charset="0"/>
                <a:cs typeface="Trebuchet MS" pitchFamily="23" charset="0"/>
              </a:rPr>
              <a:t>missions</a:t>
            </a:r>
            <a:endParaRPr lang="en-US" altLang="en-US" sz="2200" dirty="0" smtClean="0">
              <a:latin typeface="Trebuchet MS" pitchFamily="23" charset="0"/>
              <a:cs typeface="Trebuchet MS" pitchFamily="23" charset="0"/>
            </a:endParaRPr>
          </a:p>
          <a:p>
            <a:pPr marL="285750" indent="-285750" eaLnBrk="1" hangingPunct="1">
              <a:spcAft>
                <a:spcPts val="1800"/>
              </a:spcAft>
              <a:buFont typeface="Arial" charset="0"/>
              <a:buChar char="•"/>
            </a:pPr>
            <a:r>
              <a:rPr lang="en-US" altLang="en-US" sz="2200" dirty="0" smtClean="0">
                <a:latin typeface="Trebuchet MS" pitchFamily="23" charset="0"/>
                <a:cs typeface="Trebuchet MS" pitchFamily="23" charset="0"/>
              </a:rPr>
              <a:t>Recent efforts in Monterey resulted in the discovery of the earliest Christian churches in </a:t>
            </a:r>
            <a:r>
              <a:rPr lang="en-US" altLang="en-US" sz="2200" dirty="0" smtClean="0">
                <a:latin typeface="Trebuchet MS" pitchFamily="23" charset="0"/>
                <a:cs typeface="Trebuchet MS" pitchFamily="23" charset="0"/>
              </a:rPr>
              <a:t>California</a:t>
            </a:r>
            <a:endParaRPr lang="en-US" altLang="en-US" sz="2200" dirty="0" smtClean="0">
              <a:latin typeface="Trebuchet MS" pitchFamily="23" charset="0"/>
              <a:cs typeface="Trebuchet MS" pitchFamily="23" charset="0"/>
            </a:endParaRPr>
          </a:p>
          <a:p>
            <a:pPr marL="285750" indent="-285750" eaLnBrk="1" hangingPunct="1">
              <a:spcAft>
                <a:spcPts val="1800"/>
              </a:spcAft>
              <a:buFont typeface="Arial" charset="0"/>
              <a:buChar char="•"/>
            </a:pPr>
            <a:r>
              <a:rPr lang="en-US" altLang="en-US" sz="2200" dirty="0" smtClean="0">
                <a:latin typeface="Trebuchet MS" pitchFamily="23" charset="0"/>
                <a:cs typeface="Trebuchet MS" pitchFamily="23" charset="0"/>
              </a:rPr>
              <a:t>Worked with two undergrads to win National Endowment for the Humanities grant to teach high school teachers about mission </a:t>
            </a:r>
            <a:r>
              <a:rPr lang="en-US" altLang="en-US" sz="2200" dirty="0" smtClean="0">
                <a:latin typeface="Trebuchet MS" pitchFamily="23" charset="0"/>
                <a:cs typeface="Trebuchet MS" pitchFamily="23" charset="0"/>
              </a:rPr>
              <a:t>history</a:t>
            </a:r>
            <a:endParaRPr lang="en-US" altLang="en-US" sz="2200" dirty="0" smtClean="0">
              <a:latin typeface="Trebuchet MS" pitchFamily="23" charset="0"/>
              <a:cs typeface="Trebuchet MS" pitchFamily="23" charset="0"/>
            </a:endParaRPr>
          </a:p>
          <a:p>
            <a:pPr marL="285750" indent="-285750" eaLnBrk="1" hangingPunct="1">
              <a:spcAft>
                <a:spcPts val="1800"/>
              </a:spcAft>
              <a:buFont typeface="Arial" charset="0"/>
              <a:buChar char="•"/>
            </a:pPr>
            <a:endParaRPr lang="en-US" altLang="en-US" sz="2200" dirty="0" smtClean="0">
              <a:latin typeface="Trebuchet MS" pitchFamily="23" charset="0"/>
              <a:cs typeface="Trebuchet MS" pitchFamily="23" charset="0"/>
            </a:endParaRPr>
          </a:p>
        </p:txBody>
      </p:sp>
      <p:sp>
        <p:nvSpPr>
          <p:cNvPr id="15363" name="Title 1"/>
          <p:cNvSpPr txBox="1">
            <a:spLocks/>
          </p:cNvSpPr>
          <p:nvPr/>
        </p:nvSpPr>
        <p:spPr bwMode="auto">
          <a:xfrm>
            <a:off x="457200" y="412750"/>
            <a:ext cx="86868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2500">
                <a:solidFill>
                  <a:schemeClr val="tx1"/>
                </a:solidFill>
                <a:latin typeface="Trebuchet MS" pitchFamily="23" charset="0"/>
                <a:ea typeface="ＭＳ Ｐゴシック" pitchFamily="23" charset="-128"/>
                <a:cs typeface="Trebuchet MS" pitchFamily="23" charset="0"/>
              </a:defRPr>
            </a:lvl1pPr>
            <a:lvl2pPr marL="742950" indent="-285750" eaLnBrk="0" hangingPunct="0">
              <a:spcBef>
                <a:spcPct val="20000"/>
              </a:spcBef>
              <a:buFont typeface="Arial" charset="0"/>
              <a:buChar char="–"/>
              <a:defRPr sz="2800">
                <a:solidFill>
                  <a:schemeClr val="tx1"/>
                </a:solidFill>
                <a:latin typeface="Trebuchet MS" pitchFamily="23" charset="0"/>
                <a:ea typeface="ＭＳ Ｐゴシック" pitchFamily="23" charset="-128"/>
                <a:cs typeface="Trebuchet MS" pitchFamily="23" charset="0"/>
              </a:defRPr>
            </a:lvl2pPr>
            <a:lvl3pPr marL="1143000" indent="-228600" eaLnBrk="0" hangingPunct="0">
              <a:spcBef>
                <a:spcPct val="20000"/>
              </a:spcBef>
              <a:buFont typeface="Arial" charset="0"/>
              <a:buChar char="•"/>
              <a:defRPr sz="2400">
                <a:solidFill>
                  <a:schemeClr val="tx1"/>
                </a:solidFill>
                <a:latin typeface="Calibri" pitchFamily="23" charset="0"/>
                <a:ea typeface="ＭＳ Ｐゴシック" pitchFamily="23" charset="-128"/>
              </a:defRPr>
            </a:lvl3pPr>
            <a:lvl4pPr marL="1600200" indent="-228600" eaLnBrk="0" hangingPunct="0">
              <a:spcBef>
                <a:spcPct val="20000"/>
              </a:spcBef>
              <a:buFont typeface="Arial" charset="0"/>
              <a:buChar char="–"/>
              <a:defRPr sz="2000">
                <a:solidFill>
                  <a:schemeClr val="tx1"/>
                </a:solidFill>
                <a:latin typeface="Calibri" pitchFamily="23" charset="0"/>
                <a:ea typeface="ＭＳ Ｐゴシック" pitchFamily="23" charset="-128"/>
              </a:defRPr>
            </a:lvl4pPr>
            <a:lvl5pPr marL="2057400" indent="-228600" eaLnBrk="0" hangingPunct="0">
              <a:spcBef>
                <a:spcPct val="20000"/>
              </a:spcBef>
              <a:buFont typeface="Arial" charset="0"/>
              <a:buChar char="»"/>
              <a:defRPr sz="2000">
                <a:solidFill>
                  <a:schemeClr val="tx1"/>
                </a:solidFill>
                <a:latin typeface="Calibri" pitchFamily="23" charset="0"/>
                <a:ea typeface="ＭＳ Ｐゴシック" pitchFamily="23"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23" charset="0"/>
                <a:ea typeface="ＭＳ Ｐゴシック" pitchFamily="23"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23" charset="0"/>
                <a:ea typeface="ＭＳ Ｐゴシック" pitchFamily="23"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23" charset="0"/>
                <a:ea typeface="ＭＳ Ｐゴシック" pitchFamily="23"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23" charset="0"/>
                <a:ea typeface="ＭＳ Ｐゴシック" pitchFamily="23" charset="-128"/>
              </a:defRPr>
            </a:lvl9pPr>
          </a:lstStyle>
          <a:p>
            <a:pPr defTabSz="914400" eaLnBrk="1" hangingPunct="1">
              <a:spcBef>
                <a:spcPct val="0"/>
              </a:spcBef>
              <a:buFontTx/>
              <a:buNone/>
            </a:pPr>
            <a:r>
              <a:rPr lang="en-US" altLang="en-US" sz="3200" b="1" dirty="0"/>
              <a:t>Dr. </a:t>
            </a:r>
            <a:r>
              <a:rPr lang="en-US" altLang="en-US" sz="3200" b="1" dirty="0" smtClean="0"/>
              <a:t>Rubén </a:t>
            </a:r>
            <a:r>
              <a:rPr lang="en-US" altLang="en-US" sz="3200" b="1" dirty="0"/>
              <a:t>G. Mendoza</a:t>
            </a:r>
          </a:p>
        </p:txBody>
      </p:sp>
      <p:pic>
        <p:nvPicPr>
          <p:cNvPr id="7" name="Picture 6"/>
          <p:cNvPicPr>
            <a:picLocks noChangeAspect="1"/>
          </p:cNvPicPr>
          <p:nvPr/>
        </p:nvPicPr>
        <p:blipFill>
          <a:blip r:embed="rId3"/>
          <a:stretch>
            <a:fillRect/>
          </a:stretch>
        </p:blipFill>
        <p:spPr>
          <a:xfrm>
            <a:off x="5681480" y="825500"/>
            <a:ext cx="3122125" cy="4460178"/>
          </a:xfrm>
          <a:prstGeom prst="rect">
            <a:avLst/>
          </a:prstGeom>
          <a:ln>
            <a:noFill/>
          </a:ln>
          <a:effectLst>
            <a:softEdge rad="112500"/>
          </a:effectLst>
        </p:spPr>
      </p:pic>
    </p:spTree>
    <p:extLst>
      <p:ext uri="{BB962C8B-B14F-4D97-AF65-F5344CB8AC3E}">
        <p14:creationId xmlns:p14="http://schemas.microsoft.com/office/powerpoint/2010/main" val="4819564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338" y="274638"/>
            <a:ext cx="8973178" cy="1143000"/>
          </a:xfrm>
        </p:spPr>
        <p:txBody>
          <a:bodyPr/>
          <a:lstStyle/>
          <a:p>
            <a:r>
              <a:rPr lang="en-US" sz="4000" dirty="0" smtClean="0"/>
              <a:t>Two new </a:t>
            </a:r>
            <a:r>
              <a:rPr lang="en-US" sz="4000" dirty="0" smtClean="0"/>
              <a:t>colleges, two new deans</a:t>
            </a:r>
            <a:endParaRPr lang="en-US" sz="4000" dirty="0"/>
          </a:p>
        </p:txBody>
      </p:sp>
      <p:sp>
        <p:nvSpPr>
          <p:cNvPr id="3" name="Text Placeholder 2"/>
          <p:cNvSpPr>
            <a:spLocks noGrp="1"/>
          </p:cNvSpPr>
          <p:nvPr>
            <p:ph type="body" idx="1"/>
          </p:nvPr>
        </p:nvSpPr>
        <p:spPr>
          <a:xfrm>
            <a:off x="238823" y="1535112"/>
            <a:ext cx="4406202" cy="61220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algn="ctr">
              <a:spcBef>
                <a:spcPts val="0"/>
              </a:spcBef>
            </a:pPr>
            <a:r>
              <a:rPr lang="en-US" sz="2000" dirty="0"/>
              <a:t>Dr. </a:t>
            </a:r>
            <a:r>
              <a:rPr lang="en-US" sz="2000" dirty="0"/>
              <a:t>Britt Ríos-Ellis, Dean of </a:t>
            </a:r>
            <a:r>
              <a:rPr lang="en-US" sz="2000" dirty="0" smtClean="0"/>
              <a:t>Health</a:t>
            </a:r>
          </a:p>
          <a:p>
            <a:pPr algn="ctr">
              <a:spcBef>
                <a:spcPts val="0"/>
              </a:spcBef>
            </a:pPr>
            <a:r>
              <a:rPr lang="en-US" sz="2000" dirty="0" smtClean="0"/>
              <a:t>Sciences </a:t>
            </a:r>
            <a:r>
              <a:rPr lang="en-US" sz="2000" dirty="0"/>
              <a:t>and Human Services </a:t>
            </a:r>
            <a:endParaRPr lang="en-US" sz="2000" dirty="0"/>
          </a:p>
        </p:txBody>
      </p:sp>
      <p:sp>
        <p:nvSpPr>
          <p:cNvPr id="5" name="Text Placeholder 4"/>
          <p:cNvSpPr>
            <a:spLocks noGrp="1"/>
          </p:cNvSpPr>
          <p:nvPr>
            <p:ph type="body" sz="quarter" idx="3"/>
          </p:nvPr>
        </p:nvSpPr>
        <p:spPr>
          <a:xfrm>
            <a:off x="4645025" y="1535113"/>
            <a:ext cx="4041775" cy="612204"/>
          </a:xfrm>
        </p:spPr>
        <p:txBody>
          <a:bodyPr/>
          <a:lstStyle/>
          <a:p>
            <a:pPr algn="ctr">
              <a:spcBef>
                <a:spcPts val="0"/>
              </a:spcBef>
            </a:pPr>
            <a:r>
              <a:rPr lang="en-US" sz="2000" dirty="0" smtClean="0"/>
              <a:t>Dr. José Luis Alvarado, </a:t>
            </a:r>
          </a:p>
          <a:p>
            <a:pPr algn="ctr">
              <a:spcBef>
                <a:spcPts val="0"/>
              </a:spcBef>
            </a:pPr>
            <a:r>
              <a:rPr lang="en-US" sz="2000" dirty="0" smtClean="0"/>
              <a:t>Dean of Education</a:t>
            </a:r>
            <a:endParaRPr lang="en-US" sz="2000" dirty="0"/>
          </a:p>
        </p:txBody>
      </p:sp>
      <p:pic>
        <p:nvPicPr>
          <p:cNvPr id="1026" name="Picture 2" descr="C:\Users\tinn9375\Desktop\britt_rios-ellis_2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6056" y="2354514"/>
            <a:ext cx="2343173" cy="329184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tinn9375\Desktop\luis-alvarado-sma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6932" y="2354514"/>
            <a:ext cx="2310503" cy="3229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6096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533400" y="139700"/>
            <a:ext cx="8229600" cy="571500"/>
          </a:xfrm>
        </p:spPr>
        <p:txBody>
          <a:bodyPr/>
          <a:lstStyle/>
          <a:p>
            <a:pPr eaLnBrk="1" hangingPunct="1">
              <a:spcBef>
                <a:spcPct val="20000"/>
              </a:spcBef>
            </a:pPr>
            <a:r>
              <a:rPr lang="en-US" altLang="en-US" sz="2800" smtClean="0">
                <a:solidFill>
                  <a:srgbClr val="000000"/>
                </a:solidFill>
                <a:latin typeface="Trebuchet MS" pitchFamily="23" charset="0"/>
                <a:cs typeface="Trebuchet MS" pitchFamily="23" charset="0"/>
              </a:rPr>
              <a:t>Students Choose from</a:t>
            </a:r>
            <a:endParaRPr lang="en-US" altLang="en-US" smtClean="0">
              <a:latin typeface="Trebuchet MS" pitchFamily="23" charset="0"/>
              <a:cs typeface="Trebuchet MS" pitchFamily="23" charset="0"/>
            </a:endParaRPr>
          </a:p>
        </p:txBody>
      </p:sp>
      <p:sp>
        <p:nvSpPr>
          <p:cNvPr id="3" name="Content Placeholder 2"/>
          <p:cNvSpPr>
            <a:spLocks noGrp="1"/>
          </p:cNvSpPr>
          <p:nvPr>
            <p:ph sz="half" idx="1"/>
          </p:nvPr>
        </p:nvSpPr>
        <p:spPr>
          <a:xfrm>
            <a:off x="342900" y="1689100"/>
            <a:ext cx="4131564" cy="3746501"/>
          </a:xfrm>
          <a:extLst/>
        </p:spPr>
        <p:txBody>
          <a:bodyPr rtlCol="0">
            <a:normAutofit/>
          </a:bodyPr>
          <a:lstStyle/>
          <a:p>
            <a:pPr marL="0" indent="0" eaLnBrk="1" fontAlgn="auto" hangingPunct="1">
              <a:spcAft>
                <a:spcPts val="1200"/>
              </a:spcAft>
              <a:buFont typeface="Arial" charset="0"/>
              <a:buNone/>
              <a:defRPr/>
            </a:pPr>
            <a:r>
              <a:rPr lang="en-US" sz="2200" b="1" dirty="0" smtClean="0">
                <a:ea typeface="+mn-ea"/>
              </a:rPr>
              <a:t>Popular</a:t>
            </a:r>
            <a:r>
              <a:rPr lang="en-US" sz="2000" b="1" dirty="0" smtClean="0">
                <a:ea typeface="+mn-ea"/>
              </a:rPr>
              <a:t> </a:t>
            </a:r>
            <a:r>
              <a:rPr lang="en-US" sz="2200" b="1" dirty="0" smtClean="0">
                <a:ea typeface="+mn-ea"/>
              </a:rPr>
              <a:t>Undergraduate Majors:         </a:t>
            </a:r>
          </a:p>
          <a:p>
            <a:pPr eaLnBrk="1" fontAlgn="auto" hangingPunct="1">
              <a:spcAft>
                <a:spcPts val="1200"/>
              </a:spcAft>
              <a:buFont typeface="Arial" pitchFamily="34" charset="0"/>
              <a:buChar char="•"/>
              <a:defRPr/>
            </a:pPr>
            <a:r>
              <a:rPr lang="en-US" sz="2400" dirty="0" smtClean="0">
                <a:ea typeface="+mn-ea"/>
              </a:rPr>
              <a:t>Business – 13 %</a:t>
            </a:r>
            <a:endParaRPr lang="en-US" sz="2400" dirty="0">
              <a:ea typeface="+mn-ea"/>
            </a:endParaRPr>
          </a:p>
          <a:p>
            <a:pPr eaLnBrk="1" fontAlgn="auto" hangingPunct="1">
              <a:spcAft>
                <a:spcPts val="1200"/>
              </a:spcAft>
              <a:buFont typeface="Arial" pitchFamily="34" charset="0"/>
              <a:buChar char="•"/>
              <a:defRPr/>
            </a:pPr>
            <a:r>
              <a:rPr lang="en-US" sz="2400" dirty="0" smtClean="0">
                <a:ea typeface="+mn-ea"/>
              </a:rPr>
              <a:t>Psychology – 11 %</a:t>
            </a:r>
            <a:endParaRPr lang="en-US" sz="2400" dirty="0">
              <a:ea typeface="+mn-ea"/>
            </a:endParaRPr>
          </a:p>
          <a:p>
            <a:pPr eaLnBrk="1" fontAlgn="auto" hangingPunct="1">
              <a:spcAft>
                <a:spcPts val="1200"/>
              </a:spcAft>
              <a:buFont typeface="Arial" pitchFamily="34" charset="0"/>
              <a:buChar char="•"/>
              <a:defRPr/>
            </a:pPr>
            <a:r>
              <a:rPr lang="en-US" sz="2400" dirty="0"/>
              <a:t>Kinesiology – 11% </a:t>
            </a:r>
          </a:p>
          <a:p>
            <a:pPr eaLnBrk="1" fontAlgn="auto" hangingPunct="1">
              <a:spcAft>
                <a:spcPts val="1200"/>
              </a:spcAft>
              <a:buFont typeface="Arial" pitchFamily="34" charset="0"/>
              <a:buChar char="•"/>
              <a:defRPr/>
            </a:pPr>
            <a:r>
              <a:rPr lang="en-US" sz="2400" dirty="0" smtClean="0">
                <a:ea typeface="+mn-ea"/>
              </a:rPr>
              <a:t>Biology – 10 %</a:t>
            </a:r>
            <a:endParaRPr lang="en-US" sz="2400" dirty="0">
              <a:ea typeface="+mn-ea"/>
            </a:endParaRPr>
          </a:p>
          <a:p>
            <a:pPr eaLnBrk="1" fontAlgn="auto" hangingPunct="1">
              <a:spcAft>
                <a:spcPts val="1200"/>
              </a:spcAft>
              <a:buFont typeface="Arial" pitchFamily="34" charset="0"/>
              <a:buChar char="•"/>
              <a:defRPr/>
            </a:pPr>
            <a:endParaRPr lang="en-US" dirty="0">
              <a:ea typeface="+mn-ea"/>
            </a:endParaRPr>
          </a:p>
          <a:p>
            <a:pPr eaLnBrk="1" fontAlgn="auto" hangingPunct="1">
              <a:spcAft>
                <a:spcPts val="1200"/>
              </a:spcAft>
              <a:buFont typeface="Arial" pitchFamily="34" charset="0"/>
              <a:buChar char="•"/>
              <a:defRPr/>
            </a:pPr>
            <a:endParaRPr lang="en-US" dirty="0" smtClean="0">
              <a:ea typeface="+mn-ea"/>
            </a:endParaRPr>
          </a:p>
          <a:p>
            <a:pPr eaLnBrk="1" fontAlgn="auto" hangingPunct="1">
              <a:spcAft>
                <a:spcPts val="1200"/>
              </a:spcAft>
              <a:buFont typeface="Arial" pitchFamily="34" charset="0"/>
              <a:buChar char="•"/>
              <a:defRPr/>
            </a:pPr>
            <a:endParaRPr lang="en-US" dirty="0">
              <a:ea typeface="+mn-ea"/>
            </a:endParaRPr>
          </a:p>
          <a:p>
            <a:pPr eaLnBrk="1" fontAlgn="auto" hangingPunct="1">
              <a:spcAft>
                <a:spcPts val="1200"/>
              </a:spcAft>
              <a:buFont typeface="Arial" pitchFamily="34" charset="0"/>
              <a:buChar char="•"/>
              <a:defRPr/>
            </a:pPr>
            <a:endParaRPr lang="en-US" dirty="0" smtClean="0">
              <a:ea typeface="+mn-ea"/>
            </a:endParaRPr>
          </a:p>
          <a:p>
            <a:pPr eaLnBrk="1" fontAlgn="auto" hangingPunct="1">
              <a:spcAft>
                <a:spcPts val="1200"/>
              </a:spcAft>
              <a:buFont typeface="Arial" pitchFamily="34" charset="0"/>
              <a:buChar char="•"/>
              <a:defRPr/>
            </a:pPr>
            <a:endParaRPr lang="en-US" dirty="0">
              <a:ea typeface="+mn-ea"/>
            </a:endParaRPr>
          </a:p>
          <a:p>
            <a:pPr lvl="5">
              <a:spcAft>
                <a:spcPts val="1200"/>
              </a:spcAft>
              <a:defRPr/>
            </a:pPr>
            <a:endParaRPr lang="en-US" dirty="0" smtClean="0"/>
          </a:p>
          <a:p>
            <a:pPr eaLnBrk="1" fontAlgn="auto" hangingPunct="1">
              <a:spcAft>
                <a:spcPts val="1200"/>
              </a:spcAft>
              <a:buFont typeface="Arial" pitchFamily="34" charset="0"/>
              <a:buChar char="•"/>
              <a:defRPr/>
            </a:pPr>
            <a:endParaRPr lang="en-US" dirty="0">
              <a:ea typeface="+mn-ea"/>
            </a:endParaRPr>
          </a:p>
          <a:p>
            <a:pPr eaLnBrk="1" fontAlgn="auto" hangingPunct="1">
              <a:spcAft>
                <a:spcPts val="1200"/>
              </a:spcAft>
              <a:buFont typeface="Arial" pitchFamily="34" charset="0"/>
              <a:buChar char="•"/>
              <a:defRPr/>
            </a:pPr>
            <a:endParaRPr lang="en-US" dirty="0" smtClean="0">
              <a:ea typeface="+mn-ea"/>
            </a:endParaRPr>
          </a:p>
          <a:p>
            <a:pPr eaLnBrk="1" fontAlgn="auto" hangingPunct="1">
              <a:spcAft>
                <a:spcPts val="1200"/>
              </a:spcAft>
              <a:buFont typeface="Arial" pitchFamily="34" charset="0"/>
              <a:buChar char="•"/>
              <a:defRPr/>
            </a:pPr>
            <a:endParaRPr lang="en-US" dirty="0">
              <a:ea typeface="+mn-ea"/>
            </a:endParaRPr>
          </a:p>
          <a:p>
            <a:pPr eaLnBrk="1" fontAlgn="auto" hangingPunct="1">
              <a:spcAft>
                <a:spcPts val="1200"/>
              </a:spcAft>
              <a:buFont typeface="Arial" pitchFamily="34" charset="0"/>
              <a:buChar char="•"/>
              <a:defRPr/>
            </a:pPr>
            <a:endParaRPr lang="en-US" dirty="0" smtClean="0">
              <a:ea typeface="+mn-ea"/>
            </a:endParaRPr>
          </a:p>
          <a:p>
            <a:pPr eaLnBrk="1" fontAlgn="auto" hangingPunct="1">
              <a:spcAft>
                <a:spcPts val="1200"/>
              </a:spcAft>
              <a:buFont typeface="Arial" pitchFamily="34" charset="0"/>
              <a:buChar char="•"/>
              <a:defRPr/>
            </a:pPr>
            <a:endParaRPr lang="en-US" dirty="0" smtClean="0">
              <a:ea typeface="+mn-ea"/>
            </a:endParaRPr>
          </a:p>
          <a:p>
            <a:pPr marL="0" indent="0" eaLnBrk="1" fontAlgn="auto" hangingPunct="1">
              <a:spcAft>
                <a:spcPts val="1200"/>
              </a:spcAft>
              <a:buFont typeface="Arial" pitchFamily="34" charset="0"/>
              <a:buNone/>
              <a:defRPr/>
            </a:pPr>
            <a:endParaRPr lang="en-US" dirty="0" smtClean="0">
              <a:ea typeface="+mn-ea"/>
            </a:endParaRPr>
          </a:p>
          <a:p>
            <a:pPr eaLnBrk="1" fontAlgn="auto" hangingPunct="1">
              <a:spcAft>
                <a:spcPts val="1200"/>
              </a:spcAft>
              <a:buFont typeface="Arial" pitchFamily="34" charset="0"/>
              <a:buChar char="•"/>
              <a:defRPr/>
            </a:pPr>
            <a:endParaRPr lang="en-US" dirty="0">
              <a:ea typeface="+mn-ea"/>
            </a:endParaRPr>
          </a:p>
          <a:p>
            <a:pPr marL="0" indent="0" eaLnBrk="1" fontAlgn="auto" hangingPunct="1">
              <a:spcAft>
                <a:spcPts val="1200"/>
              </a:spcAft>
              <a:buFont typeface="Arial" charset="0"/>
              <a:buNone/>
              <a:defRPr/>
            </a:pPr>
            <a:endParaRPr lang="en-US" dirty="0">
              <a:ea typeface="+mn-ea"/>
            </a:endParaRPr>
          </a:p>
        </p:txBody>
      </p:sp>
      <p:sp>
        <p:nvSpPr>
          <p:cNvPr id="18436" name="Content Placeholder 1"/>
          <p:cNvSpPr>
            <a:spLocks noGrp="1"/>
          </p:cNvSpPr>
          <p:nvPr>
            <p:ph sz="half" idx="2"/>
          </p:nvPr>
        </p:nvSpPr>
        <p:spPr>
          <a:xfrm>
            <a:off x="4927600" y="1689100"/>
            <a:ext cx="4038600" cy="3746500"/>
          </a:xfrm>
        </p:spPr>
        <p:txBody>
          <a:bodyPr/>
          <a:lstStyle/>
          <a:p>
            <a:pPr marL="0" indent="0" eaLnBrk="1" hangingPunct="1">
              <a:spcAft>
                <a:spcPts val="1200"/>
              </a:spcAft>
              <a:buFont typeface="Arial" charset="0"/>
              <a:buNone/>
            </a:pPr>
            <a:r>
              <a:rPr lang="en-US" altLang="en-US" sz="2200" b="1" dirty="0" smtClean="0">
                <a:latin typeface="Trebuchet MS" pitchFamily="23" charset="0"/>
                <a:cs typeface="Trebuchet MS" pitchFamily="23" charset="0"/>
              </a:rPr>
              <a:t>Popular Graduate Majors:         </a:t>
            </a:r>
          </a:p>
          <a:p>
            <a:pPr marL="0" indent="0" eaLnBrk="1" hangingPunct="1">
              <a:spcAft>
                <a:spcPts val="1200"/>
              </a:spcAft>
            </a:pPr>
            <a:r>
              <a:rPr lang="en-US" altLang="en-US" sz="2400" dirty="0" smtClean="0">
                <a:solidFill>
                  <a:srgbClr val="000000"/>
                </a:solidFill>
                <a:latin typeface="Trebuchet MS" pitchFamily="23" charset="0"/>
                <a:cs typeface="Trebuchet MS" pitchFamily="23" charset="0"/>
              </a:rPr>
              <a:t>M.A. Social Work – 34 % </a:t>
            </a:r>
          </a:p>
          <a:p>
            <a:pPr marL="0" indent="0" eaLnBrk="1" hangingPunct="1">
              <a:spcAft>
                <a:spcPts val="1200"/>
              </a:spcAft>
            </a:pPr>
            <a:r>
              <a:rPr lang="en-US" altLang="en-US" sz="2400" dirty="0" smtClean="0">
                <a:solidFill>
                  <a:srgbClr val="000000"/>
                </a:solidFill>
                <a:latin typeface="Trebuchet MS" pitchFamily="23" charset="0"/>
                <a:cs typeface="Trebuchet MS" pitchFamily="23" charset="0"/>
              </a:rPr>
              <a:t>M.A. Education – 23 %</a:t>
            </a:r>
          </a:p>
          <a:p>
            <a:pPr marL="0" indent="0" eaLnBrk="1" hangingPunct="1">
              <a:spcAft>
                <a:spcPts val="1200"/>
              </a:spcAft>
            </a:pPr>
            <a:r>
              <a:rPr lang="en-US" altLang="en-US" sz="2400" dirty="0" smtClean="0">
                <a:solidFill>
                  <a:srgbClr val="000000"/>
                </a:solidFill>
                <a:latin typeface="Trebuchet MS" pitchFamily="23" charset="0"/>
                <a:cs typeface="Trebuchet MS" pitchFamily="23" charset="0"/>
              </a:rPr>
              <a:t>M.S. Applied Marine and Watershed Science – 16 %</a:t>
            </a:r>
          </a:p>
          <a:p>
            <a:pPr marL="0" indent="0" eaLnBrk="1" hangingPunct="1">
              <a:spcAft>
                <a:spcPts val="1200"/>
              </a:spcAft>
            </a:pPr>
            <a:r>
              <a:rPr lang="en-US" altLang="en-US" sz="2400" dirty="0" smtClean="0">
                <a:solidFill>
                  <a:srgbClr val="000000"/>
                </a:solidFill>
                <a:latin typeface="Trebuchet MS" pitchFamily="23" charset="0"/>
                <a:cs typeface="Trebuchet MS" pitchFamily="23" charset="0"/>
              </a:rPr>
              <a:t>M.S. Instructional </a:t>
            </a:r>
            <a:br>
              <a:rPr lang="en-US" altLang="en-US" sz="2400" dirty="0" smtClean="0">
                <a:solidFill>
                  <a:srgbClr val="000000"/>
                </a:solidFill>
                <a:latin typeface="Trebuchet MS" pitchFamily="23" charset="0"/>
                <a:cs typeface="Trebuchet MS" pitchFamily="23" charset="0"/>
              </a:rPr>
            </a:br>
            <a:r>
              <a:rPr lang="en-US" altLang="en-US" sz="2400" dirty="0" smtClean="0">
                <a:solidFill>
                  <a:srgbClr val="000000"/>
                </a:solidFill>
                <a:latin typeface="Trebuchet MS" pitchFamily="23" charset="0"/>
                <a:cs typeface="Trebuchet MS" pitchFamily="23" charset="0"/>
              </a:rPr>
              <a:t>Science, Technology – 15 %</a:t>
            </a:r>
          </a:p>
          <a:p>
            <a:pPr marL="0" indent="0" eaLnBrk="1" hangingPunct="1">
              <a:spcAft>
                <a:spcPts val="1200"/>
              </a:spcAft>
            </a:pPr>
            <a:endParaRPr lang="en-US" altLang="en-US" sz="2400" dirty="0" smtClean="0">
              <a:latin typeface="Trebuchet MS" pitchFamily="23" charset="0"/>
              <a:cs typeface="Trebuchet MS" pitchFamily="23" charset="0"/>
            </a:endParaRPr>
          </a:p>
        </p:txBody>
      </p:sp>
      <p:sp>
        <p:nvSpPr>
          <p:cNvPr id="5" name="Title 1"/>
          <p:cNvSpPr txBox="1">
            <a:spLocks/>
          </p:cNvSpPr>
          <p:nvPr/>
        </p:nvSpPr>
        <p:spPr>
          <a:xfrm>
            <a:off x="0" y="241300"/>
            <a:ext cx="9144000" cy="1281113"/>
          </a:xfrm>
          <a:prstGeom prst="rect">
            <a:avLst/>
          </a:prstGeom>
        </p:spPr>
        <p:txBody>
          <a:bodyPr anchor="ctr"/>
          <a:lstStyle/>
          <a:p>
            <a:pPr algn="ctr" defTabSz="914400" fontAlgn="auto">
              <a:spcAft>
                <a:spcPts val="0"/>
              </a:spcAft>
              <a:defRPr/>
            </a:pPr>
            <a:r>
              <a:rPr lang="en-US" sz="2800" b="1" dirty="0">
                <a:latin typeface="Trebuchet MS"/>
                <a:ea typeface="+mj-ea"/>
                <a:cs typeface="Trebuchet MS"/>
              </a:rPr>
              <a:t>23 Undergraduate + 8 Graduate Majors</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602"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a:xfrm>
            <a:off x="0" y="4203700"/>
            <a:ext cx="9144000" cy="1281113"/>
          </a:xfrm>
          <a:prstGeom prst="rect">
            <a:avLst/>
          </a:prstGeom>
        </p:spPr>
        <p:txBody>
          <a:bodyPr anchor="ctr">
            <a:normAutofit/>
          </a:bodyPr>
          <a:lstStyle/>
          <a:p>
            <a:pPr algn="ctr" defTabSz="914400" fontAlgn="auto">
              <a:spcAft>
                <a:spcPts val="0"/>
              </a:spcAft>
              <a:defRPr/>
            </a:pPr>
            <a:r>
              <a:rPr lang="en-US" sz="4000" b="1" dirty="0">
                <a:solidFill>
                  <a:schemeClr val="bg1"/>
                </a:solidFill>
                <a:effectLst>
                  <a:outerShdw blurRad="50800" dist="38100" dir="6900000">
                    <a:srgbClr val="000000">
                      <a:alpha val="43000"/>
                    </a:srgbClr>
                  </a:outerShdw>
                </a:effectLst>
                <a:latin typeface="Trebuchet MS"/>
                <a:ea typeface="+mj-ea"/>
                <a:cs typeface="Trebuchet MS"/>
              </a:rPr>
              <a:t>Our Campus</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bwMode="auto">
          <a:xfrm>
            <a:off x="0" y="152400"/>
            <a:ext cx="9144000" cy="1281113"/>
          </a:xfrm>
          <a:prstGeom prst="rect">
            <a:avLst/>
          </a:prstGeom>
          <a:noFill/>
          <a:ln>
            <a:noFill/>
          </a:ln>
          <a:effectLst>
            <a:outerShdw blurRad="50800" dist="38100" dir="8339964"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fontAlgn="auto">
              <a:spcAft>
                <a:spcPts val="0"/>
              </a:spcAft>
              <a:defRPr/>
            </a:pPr>
            <a:r>
              <a:rPr lang="en-US" sz="6000" b="1" dirty="0">
                <a:solidFill>
                  <a:schemeClr val="tx2"/>
                </a:solidFill>
                <a:latin typeface="Trebuchet MS"/>
                <a:ea typeface="+mj-ea"/>
                <a:cs typeface="Trebuchet MS"/>
              </a:rPr>
              <a:t>Our Students</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Content Placeholder 2"/>
          <p:cNvSpPr>
            <a:spLocks noGrp="1"/>
          </p:cNvSpPr>
          <p:nvPr>
            <p:ph sz="half" idx="1"/>
          </p:nvPr>
        </p:nvSpPr>
        <p:spPr>
          <a:xfrm>
            <a:off x="457200" y="1228725"/>
            <a:ext cx="4767943" cy="4448175"/>
          </a:xfrm>
        </p:spPr>
        <p:txBody>
          <a:bodyPr/>
          <a:lstStyle/>
          <a:p>
            <a:pPr eaLnBrk="1" hangingPunct="1">
              <a:spcAft>
                <a:spcPts val="1200"/>
              </a:spcAft>
            </a:pPr>
            <a:r>
              <a:rPr lang="en-US" altLang="en-US" sz="2200" dirty="0" smtClean="0">
                <a:latin typeface="Trebuchet MS" pitchFamily="23" charset="0"/>
                <a:cs typeface="Trebuchet MS" pitchFamily="23" charset="0"/>
              </a:rPr>
              <a:t>The former Fort </a:t>
            </a:r>
            <a:r>
              <a:rPr lang="en-US" altLang="en-US" sz="2200" dirty="0" err="1" smtClean="0">
                <a:latin typeface="Trebuchet MS" pitchFamily="23" charset="0"/>
                <a:cs typeface="Trebuchet MS" pitchFamily="23" charset="0"/>
              </a:rPr>
              <a:t>Ord</a:t>
            </a:r>
            <a:r>
              <a:rPr lang="en-US" altLang="en-US" sz="2200" dirty="0" smtClean="0">
                <a:latin typeface="Trebuchet MS" pitchFamily="23" charset="0"/>
                <a:cs typeface="Trebuchet MS" pitchFamily="23" charset="0"/>
              </a:rPr>
              <a:t> was 28,000 </a:t>
            </a:r>
            <a:r>
              <a:rPr lang="en-US" altLang="en-US" sz="2200" dirty="0" smtClean="0">
                <a:latin typeface="Trebuchet MS" pitchFamily="23" charset="0"/>
                <a:cs typeface="Trebuchet MS" pitchFamily="23" charset="0"/>
              </a:rPr>
              <a:t>acres</a:t>
            </a:r>
            <a:endParaRPr lang="en-US" altLang="en-US" sz="2200" dirty="0" smtClean="0">
              <a:latin typeface="Trebuchet MS" pitchFamily="23" charset="0"/>
              <a:cs typeface="Trebuchet MS" pitchFamily="23" charset="0"/>
            </a:endParaRPr>
          </a:p>
          <a:p>
            <a:pPr eaLnBrk="1" hangingPunct="1">
              <a:spcAft>
                <a:spcPts val="1200"/>
              </a:spcAft>
            </a:pPr>
            <a:r>
              <a:rPr lang="en-US" altLang="en-US" sz="2200" dirty="0" smtClean="0">
                <a:latin typeface="Trebuchet MS" pitchFamily="23" charset="0"/>
                <a:cs typeface="Trebuchet MS" pitchFamily="23" charset="0"/>
              </a:rPr>
              <a:t>Cal State Monterey Bay covers 1,377 acres of </a:t>
            </a:r>
            <a:r>
              <a:rPr lang="en-US" altLang="en-US" sz="2200" dirty="0" smtClean="0">
                <a:latin typeface="Trebuchet MS" pitchFamily="23" charset="0"/>
                <a:cs typeface="Trebuchet MS" pitchFamily="23" charset="0"/>
              </a:rPr>
              <a:t>that</a:t>
            </a:r>
            <a:endParaRPr lang="en-US" altLang="en-US" sz="2200" dirty="0" smtClean="0">
              <a:latin typeface="Trebuchet MS" pitchFamily="23" charset="0"/>
              <a:cs typeface="Trebuchet MS" pitchFamily="23" charset="0"/>
            </a:endParaRPr>
          </a:p>
          <a:p>
            <a:pPr eaLnBrk="1" hangingPunct="1">
              <a:spcAft>
                <a:spcPts val="1200"/>
              </a:spcAft>
            </a:pPr>
            <a:r>
              <a:rPr lang="en-US" altLang="en-US" sz="2200" dirty="0" smtClean="0">
                <a:latin typeface="Trebuchet MS" pitchFamily="23" charset="0"/>
                <a:cs typeface="Trebuchet MS" pitchFamily="23" charset="0"/>
              </a:rPr>
              <a:t>The university is housed in 70 buildings, 1.33 million square </a:t>
            </a:r>
            <a:r>
              <a:rPr lang="en-US" altLang="en-US" sz="2200" dirty="0" smtClean="0">
                <a:latin typeface="Trebuchet MS" pitchFamily="23" charset="0"/>
                <a:cs typeface="Trebuchet MS" pitchFamily="23" charset="0"/>
              </a:rPr>
              <a:t>feet</a:t>
            </a:r>
            <a:endParaRPr lang="en-US" altLang="en-US" sz="2200" dirty="0" smtClean="0">
              <a:latin typeface="Trebuchet MS" pitchFamily="23" charset="0"/>
              <a:cs typeface="Trebuchet MS" pitchFamily="23" charset="0"/>
            </a:endParaRPr>
          </a:p>
          <a:p>
            <a:pPr eaLnBrk="1" hangingPunct="1">
              <a:spcAft>
                <a:spcPts val="1200"/>
              </a:spcAft>
            </a:pPr>
            <a:r>
              <a:rPr lang="en-US" altLang="en-US" sz="2200" dirty="0" smtClean="0">
                <a:latin typeface="Trebuchet MS" pitchFamily="23" charset="0"/>
                <a:cs typeface="Trebuchet MS" pitchFamily="23" charset="0"/>
              </a:rPr>
              <a:t>Campus master plan envisions ultimate enrollment of 12,000 FTE </a:t>
            </a:r>
            <a:r>
              <a:rPr lang="en-US" altLang="en-US" sz="2200" dirty="0" smtClean="0">
                <a:latin typeface="Trebuchet MS" pitchFamily="23" charset="0"/>
                <a:cs typeface="Trebuchet MS" pitchFamily="23" charset="0"/>
              </a:rPr>
              <a:t>students</a:t>
            </a:r>
            <a:endParaRPr lang="en-US" altLang="en-US" sz="2200" dirty="0" smtClean="0">
              <a:latin typeface="Trebuchet MS" pitchFamily="23" charset="0"/>
              <a:cs typeface="Trebuchet MS" pitchFamily="23" charset="0"/>
            </a:endParaRPr>
          </a:p>
        </p:txBody>
      </p:sp>
      <p:pic>
        <p:nvPicPr>
          <p:cNvPr id="5122" name="Picture 2" descr="C:\Users\tinn9375\Desktop\5140145076_876b70bb39.jpg"/>
          <p:cNvPicPr>
            <a:picLocks noChangeAspect="1" noChangeArrowheads="1"/>
          </p:cNvPicPr>
          <p:nvPr/>
        </p:nvPicPr>
        <p:blipFill>
          <a:blip r:embed="rId2">
            <a:extLst/>
          </a:blip>
          <a:srcRect/>
          <a:stretch>
            <a:fillRect/>
          </a:stretch>
        </p:blipFill>
        <p:spPr bwMode="auto">
          <a:xfrm>
            <a:off x="5386258" y="1229458"/>
            <a:ext cx="3448256" cy="4028342"/>
          </a:xfrm>
          <a:prstGeom prst="rect">
            <a:avLst/>
          </a:prstGeom>
          <a:ln>
            <a:noFill/>
          </a:ln>
          <a:effectLst>
            <a:softEdge rad="112500"/>
          </a:effectLst>
          <a:extLst/>
        </p:spPr>
      </p:pic>
      <p:sp>
        <p:nvSpPr>
          <p:cNvPr id="7" name="Title 1"/>
          <p:cNvSpPr txBox="1">
            <a:spLocks/>
          </p:cNvSpPr>
          <p:nvPr/>
        </p:nvSpPr>
        <p:spPr>
          <a:xfrm>
            <a:off x="0" y="0"/>
            <a:ext cx="9144000" cy="1281113"/>
          </a:xfrm>
          <a:prstGeom prst="rect">
            <a:avLst/>
          </a:prstGeom>
        </p:spPr>
        <p:txBody>
          <a:bodyPr anchor="ctr"/>
          <a:lstStyle/>
          <a:p>
            <a:pPr algn="ctr" defTabSz="914400" fontAlgn="auto">
              <a:spcAft>
                <a:spcPts val="0"/>
              </a:spcAft>
              <a:defRPr/>
            </a:pPr>
            <a:r>
              <a:rPr lang="en-US" sz="3600" b="1" dirty="0">
                <a:latin typeface="Trebuchet MS"/>
                <a:ea typeface="+mj-ea"/>
                <a:cs typeface="Trebuchet MS"/>
              </a:rPr>
              <a:t>Campus Continues to Grow and Evolve</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Content Placeholder 2"/>
          <p:cNvSpPr>
            <a:spLocks noGrp="1"/>
          </p:cNvSpPr>
          <p:nvPr>
            <p:ph idx="1"/>
          </p:nvPr>
        </p:nvSpPr>
        <p:spPr>
          <a:xfrm>
            <a:off x="457200" y="1193800"/>
            <a:ext cx="8229600" cy="3499420"/>
          </a:xfrm>
        </p:spPr>
        <p:txBody>
          <a:bodyPr>
            <a:spAutoFit/>
          </a:bodyPr>
          <a:lstStyle/>
          <a:p>
            <a:pPr eaLnBrk="1" hangingPunct="1">
              <a:spcAft>
                <a:spcPts val="600"/>
              </a:spcAft>
            </a:pPr>
            <a:r>
              <a:rPr lang="en-US" altLang="en-US" sz="2400" dirty="0" smtClean="0">
                <a:latin typeface="Trebuchet MS" pitchFamily="23" charset="0"/>
                <a:cs typeface="Trebuchet MS" pitchFamily="23" charset="0"/>
              </a:rPr>
              <a:t>One of Monterey County’s leading </a:t>
            </a:r>
            <a:r>
              <a:rPr lang="en-US" altLang="en-US" sz="2400" dirty="0" smtClean="0">
                <a:latin typeface="Trebuchet MS" pitchFamily="23" charset="0"/>
                <a:cs typeface="Trebuchet MS" pitchFamily="23" charset="0"/>
              </a:rPr>
              <a:t>employers</a:t>
            </a:r>
            <a:endParaRPr lang="en-US" altLang="en-US" sz="2400" dirty="0" smtClean="0">
              <a:latin typeface="Trebuchet MS" pitchFamily="23" charset="0"/>
              <a:cs typeface="Trebuchet MS" pitchFamily="23" charset="0"/>
            </a:endParaRPr>
          </a:p>
          <a:p>
            <a:pPr eaLnBrk="1" hangingPunct="1">
              <a:spcAft>
                <a:spcPts val="600"/>
              </a:spcAft>
            </a:pPr>
            <a:r>
              <a:rPr lang="en-US" altLang="en-US" sz="2400" dirty="0" smtClean="0">
                <a:latin typeface="Trebuchet MS" pitchFamily="23" charset="0"/>
                <a:cs typeface="Trebuchet MS" pitchFamily="23" charset="0"/>
              </a:rPr>
              <a:t>Annual CSUMB-related spending generates total impact of $133 million on the regional economy; $269 million on statewide </a:t>
            </a:r>
            <a:r>
              <a:rPr lang="en-US" altLang="en-US" sz="2400" dirty="0" smtClean="0">
                <a:latin typeface="Trebuchet MS" pitchFamily="23" charset="0"/>
                <a:cs typeface="Trebuchet MS" pitchFamily="23" charset="0"/>
              </a:rPr>
              <a:t>economy</a:t>
            </a:r>
            <a:endParaRPr lang="en-US" altLang="en-US" sz="2400" dirty="0" smtClean="0">
              <a:latin typeface="Trebuchet MS" pitchFamily="23" charset="0"/>
              <a:cs typeface="Trebuchet MS" pitchFamily="23" charset="0"/>
            </a:endParaRPr>
          </a:p>
          <a:p>
            <a:pPr eaLnBrk="1" hangingPunct="1">
              <a:spcAft>
                <a:spcPts val="600"/>
              </a:spcAft>
            </a:pPr>
            <a:r>
              <a:rPr lang="en-US" altLang="en-US" sz="2400" dirty="0" smtClean="0">
                <a:latin typeface="Trebuchet MS" pitchFamily="23" charset="0"/>
                <a:cs typeface="Trebuchet MS" pitchFamily="23" charset="0"/>
              </a:rPr>
              <a:t>Faculty undertake applied research on regional </a:t>
            </a:r>
            <a:r>
              <a:rPr lang="en-US" altLang="en-US" sz="2400" dirty="0" smtClean="0">
                <a:latin typeface="Trebuchet MS" pitchFamily="23" charset="0"/>
                <a:cs typeface="Trebuchet MS" pitchFamily="23" charset="0"/>
              </a:rPr>
              <a:t>issues</a:t>
            </a:r>
            <a:endParaRPr lang="en-US" altLang="en-US" sz="2400" dirty="0" smtClean="0">
              <a:latin typeface="Trebuchet MS" pitchFamily="23" charset="0"/>
              <a:cs typeface="Trebuchet MS" pitchFamily="23" charset="0"/>
            </a:endParaRPr>
          </a:p>
          <a:p>
            <a:pPr eaLnBrk="1" hangingPunct="1">
              <a:spcAft>
                <a:spcPts val="600"/>
              </a:spcAft>
            </a:pPr>
            <a:r>
              <a:rPr lang="en-US" altLang="en-US" sz="2400" dirty="0" smtClean="0">
                <a:latin typeface="Trebuchet MS" pitchFamily="23" charset="0"/>
                <a:cs typeface="Trebuchet MS" pitchFamily="23" charset="0"/>
              </a:rPr>
              <a:t>CSUMB Small Business Development Center has served hundreds of Salinas Valley clients; opened new center last year in Old Town </a:t>
            </a:r>
            <a:r>
              <a:rPr lang="en-US" altLang="en-US" sz="2400" dirty="0" smtClean="0">
                <a:latin typeface="Trebuchet MS" pitchFamily="23" charset="0"/>
                <a:cs typeface="Trebuchet MS" pitchFamily="23" charset="0"/>
              </a:rPr>
              <a:t>Salinas</a:t>
            </a:r>
            <a:endParaRPr lang="en-US" altLang="en-US" sz="2400" dirty="0" smtClean="0">
              <a:latin typeface="Trebuchet MS" pitchFamily="23" charset="0"/>
              <a:cs typeface="Trebuchet MS" pitchFamily="23" charset="0"/>
            </a:endParaRPr>
          </a:p>
        </p:txBody>
      </p:sp>
      <p:sp>
        <p:nvSpPr>
          <p:cNvPr id="4" name="Title 1"/>
          <p:cNvSpPr txBox="1">
            <a:spLocks/>
          </p:cNvSpPr>
          <p:nvPr/>
        </p:nvSpPr>
        <p:spPr>
          <a:xfrm>
            <a:off x="0" y="0"/>
            <a:ext cx="9144000" cy="1281113"/>
          </a:xfrm>
          <a:prstGeom prst="rect">
            <a:avLst/>
          </a:prstGeom>
        </p:spPr>
        <p:txBody>
          <a:bodyPr anchor="ctr"/>
          <a:lstStyle/>
          <a:p>
            <a:pPr algn="ctr" defTabSz="914400" fontAlgn="auto">
              <a:spcAft>
                <a:spcPts val="0"/>
              </a:spcAft>
              <a:defRPr/>
            </a:pPr>
            <a:r>
              <a:rPr lang="en-US" sz="3600" b="1" dirty="0">
                <a:latin typeface="Trebuchet MS"/>
                <a:ea typeface="+mj-ea"/>
                <a:cs typeface="Trebuchet MS"/>
              </a:rPr>
              <a:t>Economic </a:t>
            </a:r>
            <a:r>
              <a:rPr lang="en-US" sz="3600" b="1" dirty="0" smtClean="0">
                <a:latin typeface="Trebuchet MS"/>
                <a:ea typeface="+mj-ea"/>
                <a:cs typeface="Trebuchet MS"/>
              </a:rPr>
              <a:t>Impact</a:t>
            </a:r>
            <a:endParaRPr lang="en-US" sz="3600" b="1" dirty="0">
              <a:latin typeface="Trebuchet MS"/>
              <a:ea typeface="+mj-ea"/>
              <a:cs typeface="Trebuchet MS"/>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Content Placeholder 2"/>
          <p:cNvSpPr>
            <a:spLocks noGrp="1"/>
          </p:cNvSpPr>
          <p:nvPr>
            <p:ph idx="1"/>
          </p:nvPr>
        </p:nvSpPr>
        <p:spPr>
          <a:xfrm>
            <a:off x="457200" y="1460500"/>
            <a:ext cx="8229600" cy="4525963"/>
          </a:xfrm>
        </p:spPr>
        <p:txBody>
          <a:bodyPr/>
          <a:lstStyle/>
          <a:p>
            <a:pPr eaLnBrk="1" hangingPunct="1">
              <a:spcBef>
                <a:spcPts val="600"/>
              </a:spcBef>
              <a:spcAft>
                <a:spcPts val="1200"/>
              </a:spcAft>
            </a:pPr>
            <a:r>
              <a:rPr lang="en-US" altLang="en-US" sz="2800" dirty="0" smtClean="0">
                <a:latin typeface="Trebuchet MS" pitchFamily="23" charset="0"/>
                <a:cs typeface="Trebuchet MS" pitchFamily="23" charset="0"/>
              </a:rPr>
              <a:t>CSU committed to enrollment plans that would allow CSUMB to grow faster</a:t>
            </a:r>
          </a:p>
          <a:p>
            <a:pPr eaLnBrk="1" hangingPunct="1">
              <a:spcBef>
                <a:spcPts val="600"/>
              </a:spcBef>
              <a:spcAft>
                <a:spcPts val="1200"/>
              </a:spcAft>
            </a:pPr>
            <a:r>
              <a:rPr lang="en-US" altLang="en-US" sz="2800" dirty="0" smtClean="0">
                <a:latin typeface="Trebuchet MS" pitchFamily="23" charset="0"/>
                <a:cs typeface="Trebuchet MS" pitchFamily="23" charset="0"/>
              </a:rPr>
              <a:t>Projected to grow to 8,000 FTE students by 2020, 12,000 by </a:t>
            </a:r>
            <a:r>
              <a:rPr lang="en-US" altLang="en-US" sz="2800" dirty="0" smtClean="0">
                <a:latin typeface="Trebuchet MS" pitchFamily="23" charset="0"/>
                <a:cs typeface="Trebuchet MS" pitchFamily="23" charset="0"/>
              </a:rPr>
              <a:t>2024</a:t>
            </a:r>
            <a:endParaRPr lang="en-US" altLang="en-US" sz="2800" dirty="0" smtClean="0">
              <a:latin typeface="Trebuchet MS" pitchFamily="23" charset="0"/>
              <a:cs typeface="Trebuchet MS" pitchFamily="23" charset="0"/>
            </a:endParaRPr>
          </a:p>
          <a:p>
            <a:pPr eaLnBrk="1" hangingPunct="1">
              <a:spcBef>
                <a:spcPts val="600"/>
              </a:spcBef>
              <a:spcAft>
                <a:spcPts val="1200"/>
              </a:spcAft>
            </a:pPr>
            <a:r>
              <a:rPr lang="en-US" altLang="en-US" sz="2800" dirty="0" smtClean="0">
                <a:latin typeface="Trebuchet MS" pitchFamily="23" charset="0"/>
                <a:cs typeface="Trebuchet MS" pitchFamily="23" charset="0"/>
              </a:rPr>
              <a:t>Plan would increase full-time faculty by one-third by </a:t>
            </a:r>
            <a:r>
              <a:rPr lang="en-US" altLang="en-US" sz="2800" dirty="0" smtClean="0">
                <a:latin typeface="Trebuchet MS" pitchFamily="23" charset="0"/>
                <a:cs typeface="Trebuchet MS" pitchFamily="23" charset="0"/>
              </a:rPr>
              <a:t>2020</a:t>
            </a:r>
            <a:endParaRPr lang="en-US" altLang="en-US" sz="2800" dirty="0" smtClean="0">
              <a:latin typeface="Trebuchet MS" pitchFamily="23" charset="0"/>
              <a:cs typeface="Trebuchet MS" pitchFamily="23" charset="0"/>
            </a:endParaRPr>
          </a:p>
          <a:p>
            <a:pPr eaLnBrk="1" hangingPunct="1">
              <a:spcBef>
                <a:spcPts val="600"/>
              </a:spcBef>
              <a:spcAft>
                <a:spcPts val="1200"/>
              </a:spcAft>
            </a:pPr>
            <a:r>
              <a:rPr lang="en-US" altLang="en-US" sz="2800" dirty="0" smtClean="0">
                <a:latin typeface="Trebuchet MS" pitchFamily="23" charset="0"/>
                <a:cs typeface="Trebuchet MS" pitchFamily="23" charset="0"/>
              </a:rPr>
              <a:t>$30 million for blight removal from the CSU</a:t>
            </a:r>
          </a:p>
          <a:p>
            <a:pPr eaLnBrk="1" hangingPunct="1">
              <a:spcBef>
                <a:spcPts val="600"/>
              </a:spcBef>
              <a:spcAft>
                <a:spcPts val="1200"/>
              </a:spcAft>
            </a:pPr>
            <a:endParaRPr lang="en-US" altLang="en-US" sz="2800" dirty="0" smtClean="0">
              <a:latin typeface="Trebuchet MS" pitchFamily="23" charset="0"/>
              <a:cs typeface="Trebuchet MS" pitchFamily="23" charset="0"/>
            </a:endParaRPr>
          </a:p>
        </p:txBody>
      </p:sp>
      <p:sp>
        <p:nvSpPr>
          <p:cNvPr id="5" name="Title 1"/>
          <p:cNvSpPr txBox="1">
            <a:spLocks/>
          </p:cNvSpPr>
          <p:nvPr/>
        </p:nvSpPr>
        <p:spPr>
          <a:xfrm>
            <a:off x="0" y="0"/>
            <a:ext cx="9144000" cy="1281113"/>
          </a:xfrm>
          <a:prstGeom prst="rect">
            <a:avLst/>
          </a:prstGeom>
        </p:spPr>
        <p:txBody>
          <a:bodyPr anchor="ctr"/>
          <a:lstStyle/>
          <a:p>
            <a:pPr algn="ctr" defTabSz="914400" fontAlgn="auto">
              <a:spcAft>
                <a:spcPts val="0"/>
              </a:spcAft>
              <a:defRPr/>
            </a:pPr>
            <a:r>
              <a:rPr lang="en-US" sz="4000" b="1" dirty="0" smtClean="0">
                <a:latin typeface="Trebuchet MS"/>
                <a:ea typeface="+mj-ea"/>
                <a:cs typeface="Trebuchet MS"/>
              </a:rPr>
              <a:t>A Bright Future</a:t>
            </a:r>
            <a:endParaRPr lang="en-US" sz="4000" b="1" dirty="0">
              <a:latin typeface="Trebuchet MS"/>
              <a:ea typeface="+mj-ea"/>
              <a:cs typeface="Trebuchet MS"/>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9144000" cy="1281113"/>
          </a:xfrm>
          <a:prstGeom prst="rect">
            <a:avLst/>
          </a:prstGeom>
        </p:spPr>
        <p:txBody>
          <a:bodyPr anchor="ctr"/>
          <a:lstStyle/>
          <a:p>
            <a:pPr algn="ctr" defTabSz="914400" fontAlgn="auto">
              <a:spcAft>
                <a:spcPts val="0"/>
              </a:spcAft>
              <a:defRPr/>
            </a:pPr>
            <a:r>
              <a:rPr lang="en-US" sz="3600" b="1" dirty="0">
                <a:latin typeface="Trebuchet MS"/>
                <a:ea typeface="+mj-ea"/>
                <a:cs typeface="Trebuchet MS"/>
              </a:rPr>
              <a:t>Our </a:t>
            </a:r>
            <a:r>
              <a:rPr lang="en-US" sz="3600" b="1" dirty="0" smtClean="0">
                <a:latin typeface="Trebuchet MS"/>
                <a:ea typeface="+mj-ea"/>
                <a:cs typeface="Trebuchet MS"/>
              </a:rPr>
              <a:t>Newest </a:t>
            </a:r>
            <a:r>
              <a:rPr lang="en-US" sz="3600" b="1" dirty="0">
                <a:latin typeface="Trebuchet MS"/>
                <a:ea typeface="+mj-ea"/>
                <a:cs typeface="Trebuchet MS"/>
              </a:rPr>
              <a:t>Capital Project</a:t>
            </a:r>
          </a:p>
        </p:txBody>
      </p:sp>
      <p:sp>
        <p:nvSpPr>
          <p:cNvPr id="29700" name="TextBox 8"/>
          <p:cNvSpPr txBox="1">
            <a:spLocks noChangeArrowheads="1"/>
          </p:cNvSpPr>
          <p:nvPr/>
        </p:nvSpPr>
        <p:spPr bwMode="auto">
          <a:xfrm>
            <a:off x="600075" y="5008563"/>
            <a:ext cx="8543925"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2500">
                <a:solidFill>
                  <a:schemeClr val="tx1"/>
                </a:solidFill>
                <a:latin typeface="Trebuchet MS" pitchFamily="23" charset="0"/>
                <a:ea typeface="ＭＳ Ｐゴシック" pitchFamily="23" charset="-128"/>
                <a:cs typeface="Trebuchet MS" pitchFamily="23" charset="0"/>
              </a:defRPr>
            </a:lvl1pPr>
            <a:lvl2pPr marL="742950" indent="-285750" eaLnBrk="0" hangingPunct="0">
              <a:spcBef>
                <a:spcPct val="20000"/>
              </a:spcBef>
              <a:buFont typeface="Arial" charset="0"/>
              <a:buChar char="–"/>
              <a:defRPr sz="2800">
                <a:solidFill>
                  <a:schemeClr val="tx1"/>
                </a:solidFill>
                <a:latin typeface="Trebuchet MS" pitchFamily="23" charset="0"/>
                <a:ea typeface="ＭＳ Ｐゴシック" pitchFamily="23" charset="-128"/>
                <a:cs typeface="Trebuchet MS" pitchFamily="23" charset="0"/>
              </a:defRPr>
            </a:lvl2pPr>
            <a:lvl3pPr marL="1143000" indent="-228600" eaLnBrk="0" hangingPunct="0">
              <a:spcBef>
                <a:spcPct val="20000"/>
              </a:spcBef>
              <a:buFont typeface="Arial" charset="0"/>
              <a:buChar char="•"/>
              <a:defRPr sz="2400">
                <a:solidFill>
                  <a:schemeClr val="tx1"/>
                </a:solidFill>
                <a:latin typeface="Calibri" pitchFamily="23" charset="0"/>
                <a:ea typeface="ＭＳ Ｐゴシック" pitchFamily="23" charset="-128"/>
              </a:defRPr>
            </a:lvl3pPr>
            <a:lvl4pPr marL="1600200" indent="-228600" eaLnBrk="0" hangingPunct="0">
              <a:spcBef>
                <a:spcPct val="20000"/>
              </a:spcBef>
              <a:buFont typeface="Arial" charset="0"/>
              <a:buChar char="–"/>
              <a:defRPr sz="2000">
                <a:solidFill>
                  <a:schemeClr val="tx1"/>
                </a:solidFill>
                <a:latin typeface="Calibri" pitchFamily="23" charset="0"/>
                <a:ea typeface="ＭＳ Ｐゴシック" pitchFamily="23" charset="-128"/>
              </a:defRPr>
            </a:lvl4pPr>
            <a:lvl5pPr marL="2057400" indent="-228600" eaLnBrk="0" hangingPunct="0">
              <a:spcBef>
                <a:spcPct val="20000"/>
              </a:spcBef>
              <a:buFont typeface="Arial" charset="0"/>
              <a:buChar char="»"/>
              <a:defRPr sz="2000">
                <a:solidFill>
                  <a:schemeClr val="tx1"/>
                </a:solidFill>
                <a:latin typeface="Calibri" pitchFamily="23" charset="0"/>
                <a:ea typeface="ＭＳ Ｐゴシック" pitchFamily="23"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23" charset="0"/>
                <a:ea typeface="ＭＳ Ｐゴシック" pitchFamily="23"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23" charset="0"/>
                <a:ea typeface="ＭＳ Ｐゴシック" pitchFamily="23"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23" charset="0"/>
                <a:ea typeface="ＭＳ Ｐゴシック" pitchFamily="23"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23" charset="0"/>
                <a:ea typeface="ＭＳ Ｐゴシック" pitchFamily="23" charset="-128"/>
              </a:defRPr>
            </a:lvl9pPr>
          </a:lstStyle>
          <a:p>
            <a:pPr>
              <a:spcBef>
                <a:spcPct val="0"/>
              </a:spcBef>
              <a:buFontTx/>
              <a:buNone/>
            </a:pPr>
            <a:r>
              <a:rPr lang="en-US" altLang="en-US" sz="1800" dirty="0">
                <a:latin typeface="Arial" charset="0"/>
              </a:rPr>
              <a:t>The university </a:t>
            </a:r>
            <a:r>
              <a:rPr lang="en-US" altLang="en-US" sz="1800" dirty="0" smtClean="0">
                <a:latin typeface="Arial" charset="0"/>
              </a:rPr>
              <a:t>broke ground last November on a </a:t>
            </a:r>
            <a:r>
              <a:rPr lang="en-US" altLang="en-US" sz="1800" dirty="0">
                <a:latin typeface="Arial" charset="0"/>
              </a:rPr>
              <a:t>new building to house </a:t>
            </a:r>
            <a:r>
              <a:rPr lang="en-US" altLang="en-US" sz="1800" dirty="0" smtClean="0">
                <a:latin typeface="Arial" charset="0"/>
              </a:rPr>
              <a:t>the </a:t>
            </a:r>
            <a:r>
              <a:rPr lang="en-US" altLang="en-US" sz="1800" dirty="0">
                <a:latin typeface="Arial" charset="0"/>
              </a:rPr>
              <a:t>College of Business and </a:t>
            </a:r>
            <a:r>
              <a:rPr lang="en-US" altLang="en-US" sz="1800" dirty="0" smtClean="0">
                <a:latin typeface="Arial" charset="0"/>
              </a:rPr>
              <a:t>the School of Information Technology and Communications </a:t>
            </a:r>
            <a:r>
              <a:rPr lang="en-US" altLang="en-US" sz="1800" dirty="0" smtClean="0">
                <a:latin typeface="Arial" charset="0"/>
              </a:rPr>
              <a:t>Design</a:t>
            </a:r>
            <a:endParaRPr lang="en-US" altLang="en-US" sz="1800" dirty="0">
              <a:latin typeface="Arial" charset="0"/>
            </a:endParaRPr>
          </a:p>
          <a:p>
            <a:pPr>
              <a:spcBef>
                <a:spcPct val="0"/>
              </a:spcBef>
              <a:buFontTx/>
              <a:buNone/>
            </a:pPr>
            <a:r>
              <a:rPr lang="en-US" altLang="en-US" sz="1600" dirty="0">
                <a:latin typeface="Arial" charset="0"/>
              </a:rPr>
              <a:t>  </a:t>
            </a:r>
            <a:endParaRPr lang="en-US" altLang="en-US" sz="1600" dirty="0"/>
          </a:p>
        </p:txBody>
      </p:sp>
      <p:pic>
        <p:nvPicPr>
          <p:cNvPr id="13314" name="Picture 2" descr="C:\Users\tinn9375\Desktop\bit building.jp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838" y="1120410"/>
            <a:ext cx="6477000" cy="3683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Directions</a:t>
            </a:r>
            <a:endParaRPr lang="en-US" dirty="0"/>
          </a:p>
        </p:txBody>
      </p:sp>
      <p:sp>
        <p:nvSpPr>
          <p:cNvPr id="3" name="Content Placeholder 2"/>
          <p:cNvSpPr>
            <a:spLocks noGrp="1"/>
          </p:cNvSpPr>
          <p:nvPr>
            <p:ph idx="1"/>
          </p:nvPr>
        </p:nvSpPr>
        <p:spPr>
          <a:xfrm>
            <a:off x="457200" y="1417638"/>
            <a:ext cx="8229600" cy="4525963"/>
          </a:xfrm>
        </p:spPr>
        <p:txBody>
          <a:bodyPr/>
          <a:lstStyle/>
          <a:p>
            <a:r>
              <a:rPr lang="en-US" sz="2800" dirty="0" smtClean="0"/>
              <a:t>Two Past Phases of CSUMB’s Development and the next one:</a:t>
            </a:r>
          </a:p>
          <a:p>
            <a:pPr lvl="1">
              <a:spcBef>
                <a:spcPts val="1800"/>
              </a:spcBef>
              <a:spcAft>
                <a:spcPts val="0"/>
              </a:spcAft>
            </a:pPr>
            <a:r>
              <a:rPr lang="en-US" sz="2600" dirty="0" smtClean="0"/>
              <a:t>1994-2005:  Founding, innovative curriculum, </a:t>
            </a:r>
            <a:r>
              <a:rPr lang="en-US" sz="2600" dirty="0" smtClean="0"/>
              <a:t>some lingering </a:t>
            </a:r>
            <a:r>
              <a:rPr lang="en-US" sz="2600" dirty="0" smtClean="0"/>
              <a:t>weaknesses</a:t>
            </a:r>
          </a:p>
          <a:p>
            <a:pPr lvl="1">
              <a:spcBef>
                <a:spcPts val="1800"/>
              </a:spcBef>
              <a:spcAft>
                <a:spcPts val="0"/>
              </a:spcAft>
            </a:pPr>
            <a:r>
              <a:rPr lang="en-US" sz="2600" dirty="0" smtClean="0"/>
              <a:t>2006-12</a:t>
            </a:r>
            <a:r>
              <a:rPr lang="en-US" sz="2600" dirty="0" smtClean="0"/>
              <a:t>:  Destination identity, growing institutional capacity, maturing campus</a:t>
            </a:r>
          </a:p>
          <a:p>
            <a:pPr lvl="1">
              <a:spcBef>
                <a:spcPts val="1800"/>
              </a:spcBef>
              <a:spcAft>
                <a:spcPts val="0"/>
              </a:spcAft>
            </a:pPr>
            <a:r>
              <a:rPr lang="en-US" sz="2600" dirty="0" smtClean="0"/>
              <a:t>2012-   :  Developing CSUMB’s distinctive identity</a:t>
            </a:r>
            <a:endParaRPr lang="en-US" sz="2600" dirty="0"/>
          </a:p>
        </p:txBody>
      </p:sp>
    </p:spTree>
    <p:extLst>
      <p:ext uri="{BB962C8B-B14F-4D97-AF65-F5344CB8AC3E}">
        <p14:creationId xmlns:p14="http://schemas.microsoft.com/office/powerpoint/2010/main" val="8726781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altLang="en-US" sz="4000" dirty="0">
                <a:latin typeface="Arial" charset="0"/>
              </a:rPr>
              <a:t/>
            </a:r>
            <a:br>
              <a:rPr lang="en-US" altLang="en-US" sz="4000" dirty="0">
                <a:latin typeface="Arial" charset="0"/>
              </a:rPr>
            </a:br>
            <a:r>
              <a:rPr lang="en-US" altLang="en-US" sz="4000" dirty="0" smtClean="0">
                <a:latin typeface="Trebuchet MS" panose="020B0603020202020204" pitchFamily="34" charset="0"/>
              </a:rPr>
              <a:t>Promoting regional cultural and economic development</a:t>
            </a:r>
            <a:br>
              <a:rPr lang="en-US" altLang="en-US" sz="4000" dirty="0" smtClean="0">
                <a:latin typeface="Trebuchet MS" panose="020B0603020202020204" pitchFamily="34" charset="0"/>
              </a:rPr>
            </a:br>
            <a:endParaRPr lang="en-US" dirty="0">
              <a:latin typeface="Trebuchet MS" panose="020B0603020202020204" pitchFamily="34" charset="0"/>
            </a:endParaRPr>
          </a:p>
        </p:txBody>
      </p:sp>
      <p:sp>
        <p:nvSpPr>
          <p:cNvPr id="33795" name="Content Placeholder 2"/>
          <p:cNvSpPr>
            <a:spLocks noGrp="1"/>
          </p:cNvSpPr>
          <p:nvPr>
            <p:ph idx="1"/>
          </p:nvPr>
        </p:nvSpPr>
        <p:spPr>
          <a:xfrm>
            <a:off x="457199" y="1600200"/>
            <a:ext cx="8574833" cy="4525963"/>
          </a:xfrm>
        </p:spPr>
        <p:txBody>
          <a:bodyPr/>
          <a:lstStyle/>
          <a:p>
            <a:pPr>
              <a:lnSpc>
                <a:spcPts val="3100"/>
              </a:lnSpc>
            </a:pPr>
            <a:r>
              <a:rPr lang="en-US" altLang="en-US" sz="2400" dirty="0" smtClean="0">
                <a:latin typeface="Trebuchet MS" pitchFamily="23" charset="0"/>
                <a:cs typeface="Trebuchet MS" pitchFamily="23" charset="0"/>
              </a:rPr>
              <a:t>Involvement in FORA</a:t>
            </a:r>
          </a:p>
          <a:p>
            <a:pPr lvl="1">
              <a:spcBef>
                <a:spcPts val="900"/>
              </a:spcBef>
            </a:pPr>
            <a:r>
              <a:rPr lang="en-US" altLang="en-US" sz="2000" dirty="0" smtClean="0">
                <a:latin typeface="Trebuchet MS" pitchFamily="23" charset="0"/>
                <a:cs typeface="Trebuchet MS" pitchFamily="23" charset="0"/>
              </a:rPr>
              <a:t>Colloquium on regional economic development</a:t>
            </a:r>
            <a:endParaRPr lang="en-US" altLang="en-US" sz="2400" dirty="0" smtClean="0">
              <a:latin typeface="Trebuchet MS" pitchFamily="23" charset="0"/>
              <a:cs typeface="Trebuchet MS" pitchFamily="23" charset="0"/>
            </a:endParaRPr>
          </a:p>
          <a:p>
            <a:pPr>
              <a:lnSpc>
                <a:spcPts val="3100"/>
              </a:lnSpc>
            </a:pPr>
            <a:r>
              <a:rPr lang="en-US" altLang="en-US" sz="2400" dirty="0" smtClean="0">
                <a:latin typeface="Trebuchet MS" pitchFamily="23" charset="0"/>
                <a:cs typeface="Trebuchet MS" pitchFamily="23" charset="0"/>
              </a:rPr>
              <a:t>Cal State Summer Arts</a:t>
            </a:r>
          </a:p>
          <a:p>
            <a:pPr>
              <a:lnSpc>
                <a:spcPts val="3100"/>
              </a:lnSpc>
            </a:pPr>
            <a:r>
              <a:rPr lang="en-US" altLang="en-US" sz="2400" dirty="0" smtClean="0">
                <a:latin typeface="Trebuchet MS" pitchFamily="23" charset="0"/>
                <a:cs typeface="Trebuchet MS" pitchFamily="23" charset="0"/>
              </a:rPr>
              <a:t>World Theater productions</a:t>
            </a:r>
            <a:endParaRPr lang="en-US" altLang="en-US" sz="2400" dirty="0">
              <a:latin typeface="Trebuchet MS" pitchFamily="23" charset="0"/>
              <a:cs typeface="Trebuchet MS" pitchFamily="23" charset="0"/>
            </a:endParaRPr>
          </a:p>
          <a:p>
            <a:pPr>
              <a:lnSpc>
                <a:spcPts val="3100"/>
              </a:lnSpc>
            </a:pPr>
            <a:r>
              <a:rPr lang="en-US" altLang="en-US" sz="2400" i="1" dirty="0" smtClean="0">
                <a:latin typeface="Trebuchet MS" pitchFamily="23" charset="0"/>
                <a:cs typeface="Trebuchet MS" pitchFamily="23" charset="0"/>
              </a:rPr>
              <a:t>Bright Futures for Monterey County</a:t>
            </a:r>
            <a:r>
              <a:rPr lang="en-US" altLang="en-US" sz="2400" dirty="0" smtClean="0">
                <a:latin typeface="Trebuchet MS" pitchFamily="23" charset="0"/>
                <a:cs typeface="Trebuchet MS" pitchFamily="23" charset="0"/>
              </a:rPr>
              <a:t>:  Cradle-to-Career Educational partnership </a:t>
            </a:r>
            <a:endParaRPr lang="en-US" altLang="en-US" sz="2400" dirty="0" smtClean="0">
              <a:latin typeface="Trebuchet MS" pitchFamily="23" charset="0"/>
              <a:cs typeface="Trebuchet MS" pitchFamily="23" charset="0"/>
            </a:endParaRPr>
          </a:p>
          <a:p>
            <a:pPr lvl="1">
              <a:spcBef>
                <a:spcPts val="900"/>
              </a:spcBef>
            </a:pPr>
            <a:r>
              <a:rPr lang="en-US" altLang="en-US" sz="1800" dirty="0" smtClean="0">
                <a:latin typeface="Trebuchet MS" pitchFamily="23" charset="0"/>
                <a:cs typeface="Trebuchet MS" pitchFamily="23" charset="0"/>
              </a:rPr>
              <a:t>Co-conveners with United Way, Monterey County Children’s Council, Office of Education, MC Economic Development Committee</a:t>
            </a:r>
          </a:p>
          <a:p>
            <a:pPr lvl="1">
              <a:spcBef>
                <a:spcPts val="900"/>
              </a:spcBef>
            </a:pPr>
            <a:r>
              <a:rPr lang="en-US" altLang="en-US" sz="1800" dirty="0" smtClean="0">
                <a:latin typeface="Trebuchet MS" pitchFamily="23" charset="0"/>
                <a:cs typeface="Trebuchet MS" pitchFamily="23" charset="0"/>
              </a:rPr>
              <a:t>Part of </a:t>
            </a:r>
            <a:r>
              <a:rPr lang="en-US" altLang="en-US" sz="1800" dirty="0" smtClean="0">
                <a:latin typeface="Trebuchet MS" pitchFamily="23" charset="0"/>
                <a:cs typeface="Trebuchet MS" pitchFamily="23" charset="0"/>
              </a:rPr>
              <a:t>national Strive Network </a:t>
            </a:r>
          </a:p>
          <a:p>
            <a:pPr lvl="1">
              <a:spcBef>
                <a:spcPts val="900"/>
              </a:spcBef>
            </a:pPr>
            <a:r>
              <a:rPr lang="en-US" altLang="en-US" sz="1800" dirty="0" smtClean="0">
                <a:latin typeface="Trebuchet MS" pitchFamily="23" charset="0"/>
                <a:cs typeface="Trebuchet MS" pitchFamily="23" charset="0"/>
              </a:rPr>
              <a:t>Cynthia Nelson </a:t>
            </a:r>
            <a:r>
              <a:rPr lang="en-US" altLang="en-US" sz="1800" dirty="0" err="1" smtClean="0">
                <a:latin typeface="Trebuchet MS" pitchFamily="23" charset="0"/>
                <a:cs typeface="Trebuchet MS" pitchFamily="23" charset="0"/>
              </a:rPr>
              <a:t>Holmsky</a:t>
            </a:r>
            <a:r>
              <a:rPr lang="en-US" altLang="en-US" sz="1800" dirty="0" smtClean="0">
                <a:latin typeface="Trebuchet MS" pitchFamily="23" charset="0"/>
                <a:cs typeface="Trebuchet MS" pitchFamily="23" charset="0"/>
              </a:rPr>
              <a:t>, Director </a:t>
            </a:r>
          </a:p>
          <a:p>
            <a:endParaRPr lang="en-US" altLang="en-US" sz="2800" dirty="0" smtClean="0">
              <a:latin typeface="Trebuchet MS" pitchFamily="23" charset="0"/>
              <a:cs typeface="Trebuchet MS" pitchFamily="23"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457200" y="654834"/>
            <a:ext cx="8229600" cy="945365"/>
          </a:xfrm>
        </p:spPr>
        <p:txBody>
          <a:bodyPr>
            <a:normAutofit fontScale="90000"/>
          </a:bodyPr>
          <a:lstStyle/>
          <a:p>
            <a:r>
              <a:rPr lang="en-US" altLang="en-US" sz="3600" dirty="0" smtClean="0">
                <a:latin typeface="Trebuchet MS" pitchFamily="23" charset="0"/>
                <a:cs typeface="Trebuchet MS" pitchFamily="23" charset="0"/>
              </a:rPr>
              <a:t>President’s Speaker </a:t>
            </a:r>
            <a:r>
              <a:rPr lang="en-US" altLang="en-US" sz="3600" dirty="0">
                <a:latin typeface="Trebuchet MS" pitchFamily="23" charset="0"/>
                <a:cs typeface="Trebuchet MS" pitchFamily="23" charset="0"/>
              </a:rPr>
              <a:t>Series</a:t>
            </a:r>
            <a:br>
              <a:rPr lang="en-US" altLang="en-US" sz="3600" dirty="0">
                <a:latin typeface="Trebuchet MS" pitchFamily="23" charset="0"/>
                <a:cs typeface="Trebuchet MS" pitchFamily="23" charset="0"/>
              </a:rPr>
            </a:br>
            <a:r>
              <a:rPr lang="en-US" altLang="en-US" sz="3100" b="0" dirty="0">
                <a:latin typeface="Trebuchet MS" pitchFamily="23" charset="0"/>
                <a:cs typeface="Trebuchet MS" pitchFamily="23" charset="0"/>
              </a:rPr>
              <a:t>Addressing important issues facing the region</a:t>
            </a:r>
            <a:r>
              <a:rPr lang="en-US" altLang="en-US" sz="3600" dirty="0">
                <a:latin typeface="Trebuchet MS" pitchFamily="23" charset="0"/>
                <a:cs typeface="Trebuchet MS" pitchFamily="23" charset="0"/>
              </a:rPr>
              <a:t/>
            </a:r>
            <a:br>
              <a:rPr lang="en-US" altLang="en-US" sz="3600" dirty="0">
                <a:latin typeface="Trebuchet MS" pitchFamily="23" charset="0"/>
                <a:cs typeface="Trebuchet MS" pitchFamily="23" charset="0"/>
              </a:rPr>
            </a:br>
            <a:endParaRPr lang="en-US" altLang="en-US" sz="3600" dirty="0" smtClean="0">
              <a:latin typeface="Trebuchet MS" pitchFamily="23" charset="0"/>
              <a:cs typeface="Trebuchet MS" pitchFamily="23" charset="0"/>
            </a:endParaRPr>
          </a:p>
        </p:txBody>
      </p:sp>
      <p:sp>
        <p:nvSpPr>
          <p:cNvPr id="34819" name="Content Placeholder 2"/>
          <p:cNvSpPr>
            <a:spLocks noGrp="1"/>
          </p:cNvSpPr>
          <p:nvPr>
            <p:ph idx="1"/>
          </p:nvPr>
        </p:nvSpPr>
        <p:spPr>
          <a:xfrm>
            <a:off x="291403" y="1899138"/>
            <a:ext cx="8591340" cy="4227025"/>
          </a:xfrm>
        </p:spPr>
        <p:txBody>
          <a:bodyPr/>
          <a:lstStyle/>
          <a:p>
            <a:pPr lvl="1">
              <a:spcBef>
                <a:spcPts val="3000"/>
              </a:spcBef>
              <a:buFont typeface="Courier New" panose="02070309020205020404" pitchFamily="49" charset="0"/>
              <a:buChar char="o"/>
            </a:pPr>
            <a:r>
              <a:rPr lang="en-US" altLang="en-US" dirty="0" smtClean="0">
                <a:latin typeface="Trebuchet MS" pitchFamily="23" charset="0"/>
                <a:cs typeface="Trebuchet MS" pitchFamily="23" charset="0"/>
              </a:rPr>
              <a:t>2012-13 — Disruptive </a:t>
            </a:r>
            <a:r>
              <a:rPr lang="en-US" altLang="en-US" dirty="0" smtClean="0">
                <a:latin typeface="Trebuchet MS" pitchFamily="23" charset="0"/>
                <a:cs typeface="Trebuchet MS" pitchFamily="23" charset="0"/>
              </a:rPr>
              <a:t>innovation in higher education</a:t>
            </a:r>
          </a:p>
          <a:p>
            <a:pPr lvl="1">
              <a:spcBef>
                <a:spcPts val="3000"/>
              </a:spcBef>
              <a:buFont typeface="Courier New" panose="02070309020205020404" pitchFamily="49" charset="0"/>
              <a:buChar char="o"/>
            </a:pPr>
            <a:r>
              <a:rPr lang="en-US" altLang="en-US" dirty="0" smtClean="0">
                <a:latin typeface="Trebuchet MS" pitchFamily="23" charset="0"/>
                <a:cs typeface="Trebuchet MS" pitchFamily="23" charset="0"/>
              </a:rPr>
              <a:t>2013-14 </a:t>
            </a:r>
            <a:r>
              <a:rPr lang="en-US" altLang="en-US" dirty="0">
                <a:latin typeface="Trebuchet MS" pitchFamily="23" charset="0"/>
                <a:cs typeface="Trebuchet MS" pitchFamily="23" charset="0"/>
              </a:rPr>
              <a:t>— Flourish </a:t>
            </a:r>
            <a:r>
              <a:rPr lang="en-US" altLang="en-US" dirty="0" smtClean="0">
                <a:latin typeface="Trebuchet MS" pitchFamily="23" charset="0"/>
                <a:cs typeface="Trebuchet MS" pitchFamily="23" charset="0"/>
              </a:rPr>
              <a:t>Monterey </a:t>
            </a:r>
            <a:r>
              <a:rPr lang="en-US" altLang="en-US" dirty="0" smtClean="0">
                <a:latin typeface="Trebuchet MS" pitchFamily="23" charset="0"/>
                <a:cs typeface="Trebuchet MS" pitchFamily="23" charset="0"/>
              </a:rPr>
              <a:t>County — </a:t>
            </a:r>
            <a:r>
              <a:rPr lang="en-US" altLang="en-US" sz="2400" dirty="0" smtClean="0">
                <a:latin typeface="Trebuchet MS" pitchFamily="23" charset="0"/>
                <a:cs typeface="Trebuchet MS" pitchFamily="23" charset="0"/>
              </a:rPr>
              <a:t>Economic </a:t>
            </a:r>
            <a:r>
              <a:rPr lang="en-US" altLang="en-US" sz="2400" dirty="0" smtClean="0">
                <a:latin typeface="Trebuchet MS" pitchFamily="23" charset="0"/>
                <a:cs typeface="Trebuchet MS" pitchFamily="23" charset="0"/>
              </a:rPr>
              <a:t>development; public safety and gangs; Strive </a:t>
            </a:r>
            <a:r>
              <a:rPr lang="en-US" altLang="en-US" sz="2400" dirty="0" smtClean="0">
                <a:latin typeface="Trebuchet MS" pitchFamily="23" charset="0"/>
                <a:cs typeface="Trebuchet MS" pitchFamily="23" charset="0"/>
              </a:rPr>
              <a:t>Network</a:t>
            </a:r>
            <a:endParaRPr lang="en-US" altLang="en-US" dirty="0" smtClean="0">
              <a:latin typeface="Trebuchet MS" pitchFamily="23" charset="0"/>
              <a:cs typeface="Trebuchet MS" pitchFamily="23" charset="0"/>
            </a:endParaRPr>
          </a:p>
          <a:p>
            <a:pPr lvl="1">
              <a:spcBef>
                <a:spcPts val="3000"/>
              </a:spcBef>
              <a:buFont typeface="Courier New" panose="02070309020205020404" pitchFamily="49" charset="0"/>
              <a:buChar char="o"/>
            </a:pPr>
            <a:r>
              <a:rPr lang="en-US" altLang="en-US" dirty="0" smtClean="0">
                <a:latin typeface="Trebuchet MS" pitchFamily="23" charset="0"/>
                <a:cs typeface="Trebuchet MS" pitchFamily="23" charset="0"/>
              </a:rPr>
              <a:t>2014-15 </a:t>
            </a:r>
            <a:r>
              <a:rPr lang="en-US" altLang="en-US" dirty="0">
                <a:latin typeface="Trebuchet MS" pitchFamily="23" charset="0"/>
                <a:cs typeface="Trebuchet MS" pitchFamily="23" charset="0"/>
              </a:rPr>
              <a:t>— </a:t>
            </a:r>
            <a:r>
              <a:rPr lang="en-US" altLang="en-US" dirty="0" smtClean="0">
                <a:latin typeface="Trebuchet MS" pitchFamily="23" charset="0"/>
                <a:cs typeface="Trebuchet MS" pitchFamily="23" charset="0"/>
              </a:rPr>
              <a:t>Future </a:t>
            </a:r>
            <a:r>
              <a:rPr lang="en-US" altLang="en-US" dirty="0" smtClean="0">
                <a:latin typeface="Trebuchet MS" pitchFamily="23" charset="0"/>
                <a:cs typeface="Trebuchet MS" pitchFamily="23" charset="0"/>
              </a:rPr>
              <a:t>of Monterey </a:t>
            </a:r>
            <a:r>
              <a:rPr lang="en-US" altLang="en-US" dirty="0" smtClean="0">
                <a:latin typeface="Trebuchet MS" pitchFamily="23" charset="0"/>
                <a:cs typeface="Trebuchet MS" pitchFamily="23" charset="0"/>
              </a:rPr>
              <a:t>County</a:t>
            </a:r>
            <a:endParaRPr lang="en-US" altLang="en-US" dirty="0" smtClean="0">
              <a:latin typeface="Trebuchet MS" pitchFamily="23" charset="0"/>
              <a:cs typeface="Trebuchet MS" pitchFamily="23"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Community Outreach Sites</a:t>
            </a:r>
            <a:endParaRPr lang="en-US" dirty="0"/>
          </a:p>
        </p:txBody>
      </p:sp>
      <p:sp>
        <p:nvSpPr>
          <p:cNvPr id="3" name="Content Placeholder 2"/>
          <p:cNvSpPr>
            <a:spLocks noGrp="1"/>
          </p:cNvSpPr>
          <p:nvPr>
            <p:ph idx="1"/>
          </p:nvPr>
        </p:nvSpPr>
        <p:spPr>
          <a:xfrm>
            <a:off x="457200" y="1600200"/>
            <a:ext cx="8395398" cy="4525963"/>
          </a:xfrm>
        </p:spPr>
        <p:txBody>
          <a:bodyPr/>
          <a:lstStyle/>
          <a:p>
            <a:pPr>
              <a:spcBef>
                <a:spcPts val="1200"/>
              </a:spcBef>
              <a:spcAft>
                <a:spcPts val="600"/>
              </a:spcAft>
            </a:pPr>
            <a:r>
              <a:rPr lang="en-US" sz="2800" dirty="0" smtClean="0"/>
              <a:t>Former Monterey Herald building in Ryan Ranch</a:t>
            </a:r>
          </a:p>
          <a:p>
            <a:pPr lvl="1">
              <a:spcBef>
                <a:spcPts val="1200"/>
              </a:spcBef>
              <a:spcAft>
                <a:spcPts val="600"/>
              </a:spcAft>
            </a:pPr>
            <a:r>
              <a:rPr lang="en-US" sz="2400" dirty="0" smtClean="0"/>
              <a:t>Research, professional development programs for Monterey Peninsula </a:t>
            </a:r>
          </a:p>
          <a:p>
            <a:pPr>
              <a:spcBef>
                <a:spcPts val="1200"/>
              </a:spcBef>
              <a:spcAft>
                <a:spcPts val="600"/>
              </a:spcAft>
            </a:pPr>
            <a:r>
              <a:rPr lang="en-US" sz="2800" dirty="0" smtClean="0"/>
              <a:t>National </a:t>
            </a:r>
            <a:r>
              <a:rPr lang="en-US" sz="2800" dirty="0" smtClean="0"/>
              <a:t>Steinbeck Center in </a:t>
            </a:r>
            <a:r>
              <a:rPr lang="en-US" sz="2800" dirty="0" smtClean="0"/>
              <a:t>Salinas (impending)</a:t>
            </a:r>
            <a:endParaRPr lang="en-US" sz="2800" dirty="0" smtClean="0"/>
          </a:p>
          <a:p>
            <a:pPr lvl="1">
              <a:spcBef>
                <a:spcPts val="1200"/>
              </a:spcBef>
              <a:spcAft>
                <a:spcPts val="600"/>
              </a:spcAft>
            </a:pPr>
            <a:r>
              <a:rPr lang="en-US" sz="2400" dirty="0" smtClean="0"/>
              <a:t>Degree completion, continuing education, outreach office, NSC collaboration</a:t>
            </a:r>
          </a:p>
          <a:p>
            <a:pPr marL="914400" lvl="2" indent="0">
              <a:spcAft>
                <a:spcPts val="600"/>
              </a:spcAft>
              <a:buNone/>
            </a:pPr>
            <a:endParaRPr lang="en-US" sz="2800" dirty="0" smtClean="0"/>
          </a:p>
        </p:txBody>
      </p:sp>
    </p:spTree>
    <p:extLst>
      <p:ext uri="{BB962C8B-B14F-4D97-AF65-F5344CB8AC3E}">
        <p14:creationId xmlns:p14="http://schemas.microsoft.com/office/powerpoint/2010/main" val="24916649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5842"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a:xfrm>
            <a:off x="0" y="647700"/>
            <a:ext cx="9144000" cy="2374900"/>
          </a:xfrm>
          <a:prstGeom prst="rect">
            <a:avLst/>
          </a:prstGeom>
        </p:spPr>
        <p:txBody>
          <a:bodyPr anchor="ctr"/>
          <a:lstStyle/>
          <a:p>
            <a:pPr algn="ctr" defTabSz="914400" fontAlgn="auto">
              <a:spcAft>
                <a:spcPts val="0"/>
              </a:spcAft>
              <a:defRPr/>
            </a:pPr>
            <a:r>
              <a:rPr lang="en-US" sz="3600" b="1" spc="-130" dirty="0">
                <a:solidFill>
                  <a:schemeClr val="bg1"/>
                </a:solidFill>
                <a:effectLst>
                  <a:outerShdw blurRad="63500" dist="50800" dir="7080000">
                    <a:srgbClr val="000000">
                      <a:alpha val="43000"/>
                    </a:srgbClr>
                  </a:outerShdw>
                </a:effectLst>
                <a:latin typeface="Trebuchet MS"/>
                <a:ea typeface="+mj-ea"/>
                <a:cs typeface="Trebuchet MS"/>
              </a:rPr>
              <a:t>Cal State Monterey Bay.  A Place </a:t>
            </a:r>
            <a:br>
              <a:rPr lang="en-US" sz="3600" b="1" spc="-130" dirty="0">
                <a:solidFill>
                  <a:schemeClr val="bg1"/>
                </a:solidFill>
                <a:effectLst>
                  <a:outerShdw blurRad="63500" dist="50800" dir="7080000">
                    <a:srgbClr val="000000">
                      <a:alpha val="43000"/>
                    </a:srgbClr>
                  </a:outerShdw>
                </a:effectLst>
                <a:latin typeface="Trebuchet MS"/>
                <a:ea typeface="+mj-ea"/>
                <a:cs typeface="Trebuchet MS"/>
              </a:rPr>
            </a:br>
            <a:r>
              <a:rPr lang="en-US" sz="3600" b="1" spc="-130" dirty="0">
                <a:solidFill>
                  <a:schemeClr val="bg1"/>
                </a:solidFill>
                <a:effectLst>
                  <a:outerShdw blurRad="63500" dist="50800" dir="7080000">
                    <a:srgbClr val="000000">
                      <a:alpha val="43000"/>
                    </a:srgbClr>
                  </a:outerShdw>
                </a:effectLst>
                <a:latin typeface="Trebuchet MS"/>
                <a:ea typeface="+mj-ea"/>
                <a:cs typeface="Trebuchet MS"/>
              </a:rPr>
              <a:t>of Extraordinary Opportunity.</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1944688"/>
            <a:ext cx="9144000" cy="1419225"/>
          </a:xfrm>
        </p:spPr>
        <p:txBody>
          <a:bodyPr/>
          <a:lstStyle/>
          <a:p>
            <a:pPr eaLnBrk="1" hangingPunct="1">
              <a:defRPr/>
            </a:pPr>
            <a:r>
              <a:rPr lang="en-US" sz="4800" smtClean="0">
                <a:solidFill>
                  <a:srgbClr val="17375E"/>
                </a:solidFill>
                <a:effectLst>
                  <a:outerShdw blurRad="38100" dist="38100" dir="2700000" algn="tl">
                    <a:srgbClr val="000000"/>
                  </a:outerShdw>
                </a:effectLst>
                <a:latin typeface="Trebuchet MS" pitchFamily="23" charset="0"/>
              </a:rPr>
              <a:t>Questions Welcomed</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4"/>
          <p:cNvSpPr>
            <a:spLocks noGrp="1"/>
          </p:cNvSpPr>
          <p:nvPr>
            <p:ph type="title"/>
          </p:nvPr>
        </p:nvSpPr>
        <p:spPr/>
        <p:txBody>
          <a:bodyPr/>
          <a:lstStyle/>
          <a:p>
            <a:r>
              <a:rPr lang="en-US" altLang="en-US" smtClean="0">
                <a:latin typeface="Trebuchet MS" pitchFamily="23" charset="0"/>
                <a:cs typeface="Trebuchet MS" pitchFamily="23" charset="0"/>
              </a:rPr>
              <a:t>Growing Enrollment</a:t>
            </a:r>
          </a:p>
        </p:txBody>
      </p:sp>
      <p:graphicFrame>
        <p:nvGraphicFramePr>
          <p:cNvPr id="2" name="Chart 5"/>
          <p:cNvGraphicFramePr>
            <a:graphicFrameLocks/>
          </p:cNvGraphicFramePr>
          <p:nvPr>
            <p:extLst>
              <p:ext uri="{D42A27DB-BD31-4B8C-83A1-F6EECF244321}">
                <p14:modId xmlns:p14="http://schemas.microsoft.com/office/powerpoint/2010/main" val="3306976098"/>
              </p:ext>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9144000" cy="1281113"/>
          </a:xfrm>
          <a:prstGeom prst="rect">
            <a:avLst/>
          </a:prstGeom>
        </p:spPr>
        <p:txBody>
          <a:bodyPr anchor="ctr">
            <a:normAutofit/>
          </a:bodyPr>
          <a:lstStyle/>
          <a:p>
            <a:pPr algn="ctr" defTabSz="914400" fontAlgn="auto">
              <a:spcAft>
                <a:spcPts val="0"/>
              </a:spcAft>
              <a:defRPr/>
            </a:pPr>
            <a:r>
              <a:rPr lang="en-US" sz="4000" b="1" dirty="0">
                <a:latin typeface="Trebuchet MS"/>
                <a:ea typeface="+mj-ea"/>
                <a:cs typeface="Trebuchet MS"/>
              </a:rPr>
              <a:t>Where Our Students Come From</a:t>
            </a:r>
          </a:p>
        </p:txBody>
      </p:sp>
      <p:sp>
        <p:nvSpPr>
          <p:cNvPr id="10243" name="Content Placeholder 1"/>
          <p:cNvSpPr>
            <a:spLocks noGrp="1"/>
          </p:cNvSpPr>
          <p:nvPr>
            <p:ph idx="1"/>
          </p:nvPr>
        </p:nvSpPr>
        <p:spPr/>
        <p:txBody>
          <a:bodyPr/>
          <a:lstStyle/>
          <a:p>
            <a:r>
              <a:rPr lang="en-US" altLang="en-US" sz="3000" dirty="0" smtClean="0">
                <a:latin typeface="Trebuchet MS" pitchFamily="23" charset="0"/>
                <a:cs typeface="Trebuchet MS" pitchFamily="23" charset="0"/>
              </a:rPr>
              <a:t>35 percent from 3-county service area – Monterey, San Benito, Santa Cruz </a:t>
            </a:r>
            <a:r>
              <a:rPr lang="en-US" altLang="en-US" sz="3000" dirty="0" smtClean="0">
                <a:latin typeface="Trebuchet MS" pitchFamily="23" charset="0"/>
                <a:cs typeface="Trebuchet MS" pitchFamily="23" charset="0"/>
              </a:rPr>
              <a:t>counties</a:t>
            </a:r>
            <a:endParaRPr lang="en-US" altLang="en-US" sz="3000" dirty="0" smtClean="0">
              <a:latin typeface="Trebuchet MS" pitchFamily="23" charset="0"/>
              <a:cs typeface="Trebuchet MS" pitchFamily="23" charset="0"/>
            </a:endParaRPr>
          </a:p>
          <a:p>
            <a:r>
              <a:rPr lang="en-US" altLang="en-US" sz="3000" dirty="0" smtClean="0">
                <a:latin typeface="Trebuchet MS" pitchFamily="23" charset="0"/>
                <a:cs typeface="Trebuchet MS" pitchFamily="23" charset="0"/>
              </a:rPr>
              <a:t>25 percent from Southern </a:t>
            </a:r>
            <a:r>
              <a:rPr lang="en-US" altLang="en-US" sz="3000" dirty="0" smtClean="0">
                <a:latin typeface="Trebuchet MS" pitchFamily="23" charset="0"/>
                <a:cs typeface="Trebuchet MS" pitchFamily="23" charset="0"/>
              </a:rPr>
              <a:t>California</a:t>
            </a:r>
            <a:endParaRPr lang="en-US" altLang="en-US" sz="3000" dirty="0" smtClean="0">
              <a:latin typeface="Trebuchet MS" pitchFamily="23" charset="0"/>
              <a:cs typeface="Trebuchet MS" pitchFamily="23" charset="0"/>
            </a:endParaRPr>
          </a:p>
          <a:p>
            <a:r>
              <a:rPr lang="en-US" altLang="en-US" sz="3000" dirty="0" smtClean="0">
                <a:latin typeface="Trebuchet MS" pitchFamily="23" charset="0"/>
                <a:cs typeface="Trebuchet MS" pitchFamily="23" charset="0"/>
              </a:rPr>
              <a:t>Most of the rest from other parts of the </a:t>
            </a:r>
            <a:r>
              <a:rPr lang="en-US" altLang="en-US" sz="3000" dirty="0" smtClean="0">
                <a:latin typeface="Trebuchet MS" pitchFamily="23" charset="0"/>
                <a:cs typeface="Trebuchet MS" pitchFamily="23" charset="0"/>
              </a:rPr>
              <a:t>state</a:t>
            </a:r>
            <a:endParaRPr lang="en-US" altLang="en-US" sz="3000" dirty="0" smtClean="0">
              <a:latin typeface="Trebuchet MS" pitchFamily="23" charset="0"/>
              <a:cs typeface="Trebuchet MS" pitchFamily="23" charset="0"/>
            </a:endParaRPr>
          </a:p>
          <a:p>
            <a:r>
              <a:rPr lang="en-US" altLang="en-US" sz="3000" dirty="0" smtClean="0">
                <a:latin typeface="Trebuchet MS" pitchFamily="23" charset="0"/>
                <a:cs typeface="Trebuchet MS" pitchFamily="23" charset="0"/>
              </a:rPr>
              <a:t>About 200 international </a:t>
            </a:r>
            <a:r>
              <a:rPr lang="en-US" altLang="en-US" sz="3000" dirty="0" smtClean="0">
                <a:latin typeface="Trebuchet MS" pitchFamily="23" charset="0"/>
                <a:cs typeface="Trebuchet MS" pitchFamily="23" charset="0"/>
              </a:rPr>
              <a:t>students</a:t>
            </a:r>
            <a:endParaRPr lang="en-US" altLang="en-US" sz="3000" dirty="0" smtClean="0">
              <a:latin typeface="Trebuchet MS" pitchFamily="23" charset="0"/>
              <a:cs typeface="Trebuchet MS" pitchFamily="23"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extBox 3"/>
          <p:cNvSpPr txBox="1">
            <a:spLocks noChangeArrowheads="1"/>
          </p:cNvSpPr>
          <p:nvPr/>
        </p:nvSpPr>
        <p:spPr bwMode="auto">
          <a:xfrm>
            <a:off x="457200" y="5160963"/>
            <a:ext cx="80518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2500">
                <a:solidFill>
                  <a:schemeClr val="tx1"/>
                </a:solidFill>
                <a:latin typeface="Trebuchet MS" pitchFamily="23" charset="0"/>
                <a:ea typeface="ＭＳ Ｐゴシック" pitchFamily="23" charset="-128"/>
                <a:cs typeface="Trebuchet MS" pitchFamily="23" charset="0"/>
              </a:defRPr>
            </a:lvl1pPr>
            <a:lvl2pPr marL="742950" indent="-285750" eaLnBrk="0" hangingPunct="0">
              <a:spcBef>
                <a:spcPct val="20000"/>
              </a:spcBef>
              <a:buFont typeface="Arial" charset="0"/>
              <a:buChar char="–"/>
              <a:defRPr sz="2800">
                <a:solidFill>
                  <a:schemeClr val="tx1"/>
                </a:solidFill>
                <a:latin typeface="Trebuchet MS" pitchFamily="23" charset="0"/>
                <a:ea typeface="ＭＳ Ｐゴシック" pitchFamily="23" charset="-128"/>
                <a:cs typeface="Trebuchet MS" pitchFamily="23" charset="0"/>
              </a:defRPr>
            </a:lvl2pPr>
            <a:lvl3pPr marL="1143000" indent="-228600" eaLnBrk="0" hangingPunct="0">
              <a:spcBef>
                <a:spcPct val="20000"/>
              </a:spcBef>
              <a:buFont typeface="Arial" charset="0"/>
              <a:buChar char="•"/>
              <a:defRPr sz="2400">
                <a:solidFill>
                  <a:schemeClr val="tx1"/>
                </a:solidFill>
                <a:latin typeface="Calibri" pitchFamily="23" charset="0"/>
                <a:ea typeface="ＭＳ Ｐゴシック" pitchFamily="23" charset="-128"/>
              </a:defRPr>
            </a:lvl3pPr>
            <a:lvl4pPr marL="1600200" indent="-228600" eaLnBrk="0" hangingPunct="0">
              <a:spcBef>
                <a:spcPct val="20000"/>
              </a:spcBef>
              <a:buFont typeface="Arial" charset="0"/>
              <a:buChar char="–"/>
              <a:defRPr sz="2000">
                <a:solidFill>
                  <a:schemeClr val="tx1"/>
                </a:solidFill>
                <a:latin typeface="Calibri" pitchFamily="23" charset="0"/>
                <a:ea typeface="ＭＳ Ｐゴシック" pitchFamily="23" charset="-128"/>
              </a:defRPr>
            </a:lvl4pPr>
            <a:lvl5pPr marL="2057400" indent="-228600" eaLnBrk="0" hangingPunct="0">
              <a:spcBef>
                <a:spcPct val="20000"/>
              </a:spcBef>
              <a:buFont typeface="Arial" charset="0"/>
              <a:buChar char="»"/>
              <a:defRPr sz="2000">
                <a:solidFill>
                  <a:schemeClr val="tx1"/>
                </a:solidFill>
                <a:latin typeface="Calibri" pitchFamily="23" charset="0"/>
                <a:ea typeface="ＭＳ Ｐゴシック" pitchFamily="23"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23" charset="0"/>
                <a:ea typeface="ＭＳ Ｐゴシック" pitchFamily="23"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23" charset="0"/>
                <a:ea typeface="ＭＳ Ｐゴシック" pitchFamily="23"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23" charset="0"/>
                <a:ea typeface="ＭＳ Ｐゴシック" pitchFamily="23"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23" charset="0"/>
                <a:ea typeface="ＭＳ Ｐゴシック" pitchFamily="23" charset="-128"/>
              </a:defRPr>
            </a:lvl9pPr>
          </a:lstStyle>
          <a:p>
            <a:pPr eaLnBrk="1" hangingPunct="1">
              <a:spcBef>
                <a:spcPct val="0"/>
              </a:spcBef>
              <a:buFontTx/>
              <a:buNone/>
            </a:pPr>
            <a:r>
              <a:rPr lang="en-US" altLang="en-US" sz="1600" dirty="0" smtClean="0"/>
              <a:t>57% </a:t>
            </a:r>
            <a:r>
              <a:rPr lang="en-US" altLang="en-US" sz="1600" dirty="0"/>
              <a:t>of our undergraduates are first-generation college </a:t>
            </a:r>
            <a:r>
              <a:rPr lang="en-US" altLang="en-US" sz="1600" dirty="0" smtClean="0"/>
              <a:t>students</a:t>
            </a:r>
            <a:endParaRPr lang="en-US" altLang="en-US" sz="1600" dirty="0"/>
          </a:p>
        </p:txBody>
      </p:sp>
      <p:sp>
        <p:nvSpPr>
          <p:cNvPr id="7" name="Title 1"/>
          <p:cNvSpPr txBox="1">
            <a:spLocks/>
          </p:cNvSpPr>
          <p:nvPr/>
        </p:nvSpPr>
        <p:spPr>
          <a:xfrm>
            <a:off x="0" y="0"/>
            <a:ext cx="9144000" cy="1281113"/>
          </a:xfrm>
          <a:prstGeom prst="rect">
            <a:avLst/>
          </a:prstGeom>
        </p:spPr>
        <p:txBody>
          <a:bodyPr anchor="ctr">
            <a:normAutofit/>
          </a:bodyPr>
          <a:lstStyle/>
          <a:p>
            <a:pPr algn="ctr" defTabSz="914400" fontAlgn="auto">
              <a:spcAft>
                <a:spcPts val="0"/>
              </a:spcAft>
              <a:defRPr/>
            </a:pPr>
            <a:r>
              <a:rPr lang="en-US" sz="3000" b="1" dirty="0">
                <a:latin typeface="Trebuchet MS"/>
                <a:ea typeface="+mj-ea"/>
                <a:cs typeface="Trebuchet MS"/>
              </a:rPr>
              <a:t>We welcome students of many ethnicities</a:t>
            </a:r>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42932476"/>
              </p:ext>
            </p:extLst>
          </p:nvPr>
        </p:nvGraphicFramePr>
        <p:xfrm>
          <a:off x="613610" y="973137"/>
          <a:ext cx="8229600" cy="4525963"/>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457200" y="412750"/>
            <a:ext cx="8686800" cy="825500"/>
          </a:xfrm>
        </p:spPr>
        <p:txBody>
          <a:bodyPr anchor="ctr"/>
          <a:lstStyle/>
          <a:p>
            <a:pPr eaLnBrk="1" hangingPunct="1"/>
            <a:r>
              <a:rPr lang="en-US" altLang="en-US" sz="3200" dirty="0" err="1" smtClean="0">
                <a:latin typeface="Trebuchet MS" pitchFamily="23" charset="0"/>
                <a:cs typeface="Trebuchet MS" pitchFamily="23" charset="0"/>
              </a:rPr>
              <a:t>Ania</a:t>
            </a:r>
            <a:r>
              <a:rPr lang="en-US" altLang="en-US" sz="3200" dirty="0" smtClean="0">
                <a:latin typeface="Trebuchet MS" pitchFamily="23" charset="0"/>
                <a:cs typeface="Trebuchet MS" pitchFamily="23" charset="0"/>
              </a:rPr>
              <a:t> </a:t>
            </a:r>
            <a:r>
              <a:rPr lang="en-US" altLang="en-US" sz="3200" dirty="0" err="1" smtClean="0">
                <a:latin typeface="Trebuchet MS" pitchFamily="23" charset="0"/>
                <a:cs typeface="Trebuchet MS" pitchFamily="23" charset="0"/>
              </a:rPr>
              <a:t>Flateau</a:t>
            </a:r>
            <a:endParaRPr lang="en-US" altLang="en-US" sz="3200" dirty="0" smtClean="0">
              <a:latin typeface="Trebuchet MS" pitchFamily="23" charset="0"/>
              <a:cs typeface="Trebuchet MS" pitchFamily="23" charset="0"/>
            </a:endParaRPr>
          </a:p>
        </p:txBody>
      </p:sp>
      <p:sp>
        <p:nvSpPr>
          <p:cNvPr id="7172" name="Text Placeholder 3"/>
          <p:cNvSpPr>
            <a:spLocks noGrp="1"/>
          </p:cNvSpPr>
          <p:nvPr>
            <p:ph type="body" sz="half" idx="2"/>
          </p:nvPr>
        </p:nvSpPr>
        <p:spPr>
          <a:xfrm>
            <a:off x="457200" y="1279525"/>
            <a:ext cx="3773056" cy="4362450"/>
          </a:xfrm>
        </p:spPr>
        <p:txBody>
          <a:bodyPr/>
          <a:lstStyle/>
          <a:p>
            <a:pPr marL="285750" indent="-285750" eaLnBrk="1" hangingPunct="1">
              <a:spcAft>
                <a:spcPts val="1200"/>
              </a:spcAft>
              <a:buFont typeface="Arial" charset="0"/>
              <a:buChar char="•"/>
            </a:pPr>
            <a:r>
              <a:rPr lang="en-US" altLang="en-US" sz="2000" dirty="0" smtClean="0">
                <a:latin typeface="Trebuchet MS" pitchFamily="23" charset="0"/>
                <a:cs typeface="Trebuchet MS" pitchFamily="23" charset="0"/>
              </a:rPr>
              <a:t>A kinesiology major, </a:t>
            </a:r>
            <a:r>
              <a:rPr lang="en-US" altLang="en-US" sz="2000" dirty="0" err="1" smtClean="0">
                <a:latin typeface="Trebuchet MS" pitchFamily="23" charset="0"/>
                <a:cs typeface="Trebuchet MS" pitchFamily="23" charset="0"/>
              </a:rPr>
              <a:t>Ania</a:t>
            </a:r>
            <a:r>
              <a:rPr lang="en-US" altLang="en-US" sz="2000" dirty="0" smtClean="0">
                <a:latin typeface="Trebuchet MS" pitchFamily="23" charset="0"/>
                <a:cs typeface="Trebuchet MS" pitchFamily="23" charset="0"/>
              </a:rPr>
              <a:t> was born with </a:t>
            </a:r>
            <a:r>
              <a:rPr lang="en-US" altLang="en-US" sz="2000" dirty="0" err="1" smtClean="0">
                <a:latin typeface="Trebuchet MS" pitchFamily="23" charset="0"/>
                <a:cs typeface="Trebuchet MS" pitchFamily="23" charset="0"/>
              </a:rPr>
              <a:t>spina</a:t>
            </a:r>
            <a:r>
              <a:rPr lang="en-US" altLang="en-US" sz="2000" dirty="0" smtClean="0">
                <a:latin typeface="Trebuchet MS" pitchFamily="23" charset="0"/>
                <a:cs typeface="Trebuchet MS" pitchFamily="23" charset="0"/>
              </a:rPr>
              <a:t> </a:t>
            </a:r>
            <a:r>
              <a:rPr lang="en-US" altLang="en-US" sz="2000" dirty="0" smtClean="0">
                <a:latin typeface="Trebuchet MS" pitchFamily="23" charset="0"/>
                <a:cs typeface="Trebuchet MS" pitchFamily="23" charset="0"/>
              </a:rPr>
              <a:t>bifida</a:t>
            </a:r>
            <a:endParaRPr lang="en-US" altLang="en-US" sz="2000" dirty="0" smtClean="0">
              <a:latin typeface="Trebuchet MS" pitchFamily="23" charset="0"/>
              <a:cs typeface="Trebuchet MS" pitchFamily="23" charset="0"/>
            </a:endParaRPr>
          </a:p>
          <a:p>
            <a:pPr marL="285750" indent="-285750" eaLnBrk="1" hangingPunct="1">
              <a:spcAft>
                <a:spcPts val="1200"/>
              </a:spcAft>
              <a:buFont typeface="Arial" charset="0"/>
              <a:buChar char="•"/>
            </a:pPr>
            <a:r>
              <a:rPr lang="en-US" altLang="en-US" sz="2000" dirty="0" smtClean="0">
                <a:latin typeface="Trebuchet MS" pitchFamily="23" charset="0"/>
                <a:cs typeface="Trebuchet MS" pitchFamily="23" charset="0"/>
              </a:rPr>
              <a:t>Plans to pursue a career in occupational therapy, working with patients with spinal cord </a:t>
            </a:r>
            <a:r>
              <a:rPr lang="en-US" altLang="en-US" sz="2000" dirty="0" smtClean="0">
                <a:latin typeface="Trebuchet MS" pitchFamily="23" charset="0"/>
                <a:cs typeface="Trebuchet MS" pitchFamily="23" charset="0"/>
              </a:rPr>
              <a:t>injuries</a:t>
            </a:r>
            <a:endParaRPr lang="en-US" altLang="en-US" sz="2000" dirty="0" smtClean="0">
              <a:latin typeface="Trebuchet MS" pitchFamily="23" charset="0"/>
              <a:cs typeface="Trebuchet MS" pitchFamily="23" charset="0"/>
            </a:endParaRPr>
          </a:p>
          <a:p>
            <a:pPr marL="285750" indent="-285750" eaLnBrk="1" hangingPunct="1">
              <a:spcAft>
                <a:spcPts val="1200"/>
              </a:spcAft>
              <a:buFont typeface="Arial" charset="0"/>
              <a:buChar char="•"/>
            </a:pPr>
            <a:r>
              <a:rPr lang="en-US" altLang="en-US" sz="2000" dirty="0" smtClean="0">
                <a:latin typeface="Trebuchet MS" pitchFamily="23" charset="0"/>
                <a:cs typeface="Trebuchet MS" pitchFamily="23" charset="0"/>
              </a:rPr>
              <a:t>Active in Zumba, wheelchair basketball, ballroom </a:t>
            </a:r>
            <a:r>
              <a:rPr lang="en-US" altLang="en-US" sz="2000" dirty="0" smtClean="0">
                <a:latin typeface="Trebuchet MS" pitchFamily="23" charset="0"/>
                <a:cs typeface="Trebuchet MS" pitchFamily="23" charset="0"/>
              </a:rPr>
              <a:t>dancing</a:t>
            </a:r>
            <a:endParaRPr lang="en-US" altLang="en-US" sz="2000" dirty="0" smtClean="0">
              <a:latin typeface="Trebuchet MS" pitchFamily="23" charset="0"/>
              <a:cs typeface="Trebuchet MS" pitchFamily="23" charset="0"/>
            </a:endParaRPr>
          </a:p>
          <a:p>
            <a:pPr marL="285750" indent="-285750" eaLnBrk="1" hangingPunct="1">
              <a:spcAft>
                <a:spcPts val="1200"/>
              </a:spcAft>
              <a:buFont typeface="Arial" charset="0"/>
              <a:buChar char="•"/>
            </a:pPr>
            <a:r>
              <a:rPr lang="en-US" altLang="en-US" sz="2000" dirty="0" smtClean="0">
                <a:latin typeface="Trebuchet MS" pitchFamily="23" charset="0"/>
                <a:cs typeface="Trebuchet MS" pitchFamily="23" charset="0"/>
              </a:rPr>
              <a:t>Volunteers as disability rights </a:t>
            </a:r>
            <a:r>
              <a:rPr lang="en-US" altLang="en-US" sz="2000" dirty="0" smtClean="0">
                <a:latin typeface="Trebuchet MS" pitchFamily="23" charset="0"/>
                <a:cs typeface="Trebuchet MS" pitchFamily="23" charset="0"/>
              </a:rPr>
              <a:t>advocate</a:t>
            </a:r>
            <a:endParaRPr lang="en-US" altLang="en-US" sz="2000" dirty="0" smtClean="0">
              <a:latin typeface="Trebuchet MS" pitchFamily="23" charset="0"/>
              <a:cs typeface="Trebuchet MS" pitchFamily="23" charset="0"/>
            </a:endParaRPr>
          </a:p>
        </p:txBody>
      </p:sp>
      <p:pic>
        <p:nvPicPr>
          <p:cNvPr id="2" name="Picture 2" descr="C:\Users\tinn9375\Desktop\8-ania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2523" y="713221"/>
            <a:ext cx="3125971" cy="4480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22889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3050"/>
            <a:ext cx="3532909" cy="1162050"/>
          </a:xfrm>
        </p:spPr>
        <p:txBody>
          <a:bodyPr/>
          <a:lstStyle/>
          <a:p>
            <a:r>
              <a:rPr lang="en-US" sz="2800" dirty="0" err="1" smtClean="0"/>
              <a:t>Jesús</a:t>
            </a:r>
            <a:r>
              <a:rPr lang="en-US" sz="2800" dirty="0" smtClean="0"/>
              <a:t> </a:t>
            </a:r>
            <a:r>
              <a:rPr lang="en-US" sz="2800" dirty="0" smtClean="0"/>
              <a:t>Ochoa Perez</a:t>
            </a:r>
            <a:br>
              <a:rPr lang="en-US" sz="2800" dirty="0" smtClean="0"/>
            </a:br>
            <a:endParaRPr lang="en-US" sz="2800" dirty="0"/>
          </a:p>
        </p:txBody>
      </p:sp>
      <p:sp>
        <p:nvSpPr>
          <p:cNvPr id="6" name="Text Placeholder 5"/>
          <p:cNvSpPr>
            <a:spLocks noGrp="1"/>
          </p:cNvSpPr>
          <p:nvPr>
            <p:ph type="body" sz="half" idx="2"/>
          </p:nvPr>
        </p:nvSpPr>
        <p:spPr>
          <a:xfrm>
            <a:off x="457200" y="1435100"/>
            <a:ext cx="3842238" cy="4691063"/>
          </a:xfrm>
        </p:spPr>
        <p:txBody>
          <a:bodyPr/>
          <a:lstStyle/>
          <a:p>
            <a:pPr marL="285750" indent="-285750">
              <a:buFont typeface="Arial" panose="020B0604020202020204" pitchFamily="34" charset="0"/>
              <a:buChar char="•"/>
            </a:pPr>
            <a:r>
              <a:rPr lang="en-US" sz="1800" dirty="0" smtClean="0"/>
              <a:t>Winner of CSU Trustees Scholars </a:t>
            </a:r>
            <a:r>
              <a:rPr lang="en-US" sz="1800" dirty="0" smtClean="0"/>
              <a:t>award</a:t>
            </a:r>
            <a:endParaRPr lang="en-US" sz="1800" dirty="0" smtClean="0"/>
          </a:p>
          <a:p>
            <a:pPr marL="285750" indent="-285750">
              <a:buFont typeface="Arial" panose="020B0604020202020204" pitchFamily="34" charset="0"/>
              <a:buChar char="•"/>
            </a:pPr>
            <a:r>
              <a:rPr lang="en-US" sz="1800" dirty="0" smtClean="0"/>
              <a:t>Son of farmworkers, he is starting his </a:t>
            </a:r>
            <a:r>
              <a:rPr lang="en-US" sz="1800" dirty="0"/>
              <a:t>second year at </a:t>
            </a:r>
            <a:r>
              <a:rPr lang="en-US" sz="1800" dirty="0" smtClean="0"/>
              <a:t>CSUMB, </a:t>
            </a:r>
            <a:r>
              <a:rPr lang="en-US" sz="1800" dirty="0"/>
              <a:t>where he is a math major with a </a:t>
            </a:r>
            <a:r>
              <a:rPr lang="en-US" sz="1800" dirty="0" smtClean="0"/>
              <a:t>4.0 </a:t>
            </a:r>
            <a:r>
              <a:rPr lang="en-US" sz="1800" dirty="0" smtClean="0"/>
              <a:t>GPA </a:t>
            </a:r>
            <a:endParaRPr lang="en-US" sz="1800" dirty="0" smtClean="0"/>
          </a:p>
          <a:p>
            <a:pPr marL="285750" indent="-285750">
              <a:buFont typeface="Arial" panose="020B0604020202020204" pitchFamily="34" charset="0"/>
              <a:buChar char="•"/>
            </a:pPr>
            <a:r>
              <a:rPr lang="en-US" sz="1800" dirty="0" smtClean="0"/>
              <a:t>Service </a:t>
            </a:r>
            <a:r>
              <a:rPr lang="en-US" sz="1800" dirty="0"/>
              <a:t>learning requirement led him to an elementary school where he tutored first-graders in math – and </a:t>
            </a:r>
            <a:r>
              <a:rPr lang="en-US" sz="1800" dirty="0" smtClean="0"/>
              <a:t>discovered </a:t>
            </a:r>
            <a:r>
              <a:rPr lang="en-US" sz="1800" dirty="0"/>
              <a:t>his passion for </a:t>
            </a:r>
            <a:r>
              <a:rPr lang="en-US" sz="1800" dirty="0" smtClean="0"/>
              <a:t>teaching </a:t>
            </a:r>
            <a:endParaRPr lang="en-US" sz="1800" dirty="0" smtClean="0"/>
          </a:p>
          <a:p>
            <a:pPr marL="285750" indent="-285750">
              <a:buFont typeface="Arial" panose="020B0604020202020204" pitchFamily="34" charset="0"/>
              <a:buChar char="•"/>
            </a:pPr>
            <a:r>
              <a:rPr lang="en-US" sz="1800" dirty="0" smtClean="0"/>
              <a:t>Plans to earn his credential and return to his East Salinas high school to teach </a:t>
            </a:r>
            <a:r>
              <a:rPr lang="en-US" sz="1800" dirty="0" smtClean="0"/>
              <a:t>math</a:t>
            </a:r>
            <a:endParaRPr lang="en-US" sz="1800" dirty="0" smtClean="0"/>
          </a:p>
        </p:txBody>
      </p:sp>
      <p:pic>
        <p:nvPicPr>
          <p:cNvPr id="14338" name="Picture 2" descr="C:\Users\tinn9375\Desktop\Jesus_Casual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112" y="618837"/>
            <a:ext cx="3200400" cy="48320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78854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Placeholder 3"/>
          <p:cNvSpPr>
            <a:spLocks noGrp="1"/>
          </p:cNvSpPr>
          <p:nvPr>
            <p:ph type="body" sz="half" idx="2"/>
          </p:nvPr>
        </p:nvSpPr>
        <p:spPr>
          <a:xfrm>
            <a:off x="257175" y="1435100"/>
            <a:ext cx="5080000" cy="4051300"/>
          </a:xfrm>
        </p:spPr>
        <p:txBody>
          <a:bodyPr/>
          <a:lstStyle/>
          <a:p>
            <a:pPr marL="285750" indent="-285750" eaLnBrk="1" hangingPunct="1">
              <a:spcAft>
                <a:spcPts val="1800"/>
              </a:spcAft>
              <a:buFont typeface="Arial" charset="0"/>
              <a:buChar char="•"/>
            </a:pPr>
            <a:r>
              <a:rPr lang="en-US" altLang="en-US" sz="2000" dirty="0" smtClean="0">
                <a:latin typeface="Trebuchet MS" pitchFamily="23" charset="0"/>
                <a:cs typeface="Trebuchet MS" pitchFamily="23" charset="0"/>
              </a:rPr>
              <a:t>Senior honors student, human communications </a:t>
            </a:r>
            <a:r>
              <a:rPr lang="en-US" altLang="en-US" sz="2000" dirty="0" smtClean="0">
                <a:latin typeface="Trebuchet MS" pitchFamily="23" charset="0"/>
                <a:cs typeface="Trebuchet MS" pitchFamily="23" charset="0"/>
              </a:rPr>
              <a:t>major</a:t>
            </a:r>
            <a:endParaRPr lang="en-US" altLang="en-US" sz="2000" dirty="0" smtClean="0">
              <a:latin typeface="Trebuchet MS" pitchFamily="23" charset="0"/>
              <a:cs typeface="Trebuchet MS" pitchFamily="23" charset="0"/>
            </a:endParaRPr>
          </a:p>
          <a:p>
            <a:pPr marL="285750" indent="-285750" eaLnBrk="1" hangingPunct="1">
              <a:spcAft>
                <a:spcPts val="1800"/>
              </a:spcAft>
              <a:buFont typeface="Arial" charset="0"/>
              <a:buChar char="•"/>
            </a:pPr>
            <a:r>
              <a:rPr lang="en-US" altLang="en-US" sz="2000" dirty="0" smtClean="0">
                <a:latin typeface="Trebuchet MS" pitchFamily="23" charset="0"/>
                <a:cs typeface="Trebuchet MS" pitchFamily="23" charset="0"/>
              </a:rPr>
              <a:t>In 2013, she became CSUMB’s first volleyball Capital One Academic </a:t>
            </a:r>
            <a:r>
              <a:rPr lang="en-US" altLang="en-US" sz="2000" dirty="0" smtClean="0">
                <a:latin typeface="Trebuchet MS" pitchFamily="23" charset="0"/>
                <a:cs typeface="Trebuchet MS" pitchFamily="23" charset="0"/>
              </a:rPr>
              <a:t>All-American</a:t>
            </a:r>
            <a:endParaRPr lang="en-US" altLang="en-US" sz="2000" dirty="0" smtClean="0">
              <a:latin typeface="Trebuchet MS" pitchFamily="23" charset="0"/>
              <a:cs typeface="Trebuchet MS" pitchFamily="23" charset="0"/>
            </a:endParaRPr>
          </a:p>
          <a:p>
            <a:pPr marL="285750" indent="-285750" eaLnBrk="1" hangingPunct="1">
              <a:spcAft>
                <a:spcPts val="1800"/>
              </a:spcAft>
              <a:buFont typeface="Arial" charset="0"/>
              <a:buChar char="•"/>
            </a:pPr>
            <a:r>
              <a:rPr lang="en-US" sz="2000" dirty="0" smtClean="0"/>
              <a:t>Led team that won Team </a:t>
            </a:r>
            <a:r>
              <a:rPr lang="en-US" sz="2000" dirty="0"/>
              <a:t>Academic Award from the American Volleyball Coaches </a:t>
            </a:r>
            <a:r>
              <a:rPr lang="en-US" sz="2000" dirty="0" smtClean="0"/>
              <a:t>Association</a:t>
            </a:r>
            <a:endParaRPr lang="en-US" sz="2000" dirty="0" smtClean="0"/>
          </a:p>
          <a:p>
            <a:pPr marL="285750" indent="-285750" eaLnBrk="1" hangingPunct="1">
              <a:spcAft>
                <a:spcPts val="1800"/>
              </a:spcAft>
              <a:buFont typeface="Arial" charset="0"/>
              <a:buChar char="•"/>
            </a:pPr>
            <a:r>
              <a:rPr lang="en-US" sz="2000" dirty="0" smtClean="0"/>
              <a:t>Valedictorian of her North Salinas High graduating </a:t>
            </a:r>
            <a:r>
              <a:rPr lang="en-US" sz="2000" dirty="0" smtClean="0"/>
              <a:t>class</a:t>
            </a:r>
            <a:endParaRPr lang="en-US" sz="2400" dirty="0" smtClean="0"/>
          </a:p>
        </p:txBody>
      </p:sp>
      <p:sp>
        <p:nvSpPr>
          <p:cNvPr id="8195" name="Title 1"/>
          <p:cNvSpPr txBox="1">
            <a:spLocks/>
          </p:cNvSpPr>
          <p:nvPr/>
        </p:nvSpPr>
        <p:spPr bwMode="auto">
          <a:xfrm>
            <a:off x="378690" y="370032"/>
            <a:ext cx="8358909"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2500">
                <a:solidFill>
                  <a:schemeClr val="tx1"/>
                </a:solidFill>
                <a:latin typeface="Trebuchet MS" pitchFamily="23" charset="0"/>
                <a:ea typeface="ＭＳ Ｐゴシック" pitchFamily="23" charset="-128"/>
                <a:cs typeface="Trebuchet MS" pitchFamily="23" charset="0"/>
              </a:defRPr>
            </a:lvl1pPr>
            <a:lvl2pPr marL="742950" indent="-285750" eaLnBrk="0" hangingPunct="0">
              <a:spcBef>
                <a:spcPct val="20000"/>
              </a:spcBef>
              <a:buFont typeface="Arial" charset="0"/>
              <a:buChar char="–"/>
              <a:defRPr sz="2800">
                <a:solidFill>
                  <a:schemeClr val="tx1"/>
                </a:solidFill>
                <a:latin typeface="Trebuchet MS" pitchFamily="23" charset="0"/>
                <a:ea typeface="ＭＳ Ｐゴシック" pitchFamily="23" charset="-128"/>
                <a:cs typeface="Trebuchet MS" pitchFamily="23" charset="0"/>
              </a:defRPr>
            </a:lvl2pPr>
            <a:lvl3pPr marL="1143000" indent="-228600" eaLnBrk="0" hangingPunct="0">
              <a:spcBef>
                <a:spcPct val="20000"/>
              </a:spcBef>
              <a:buFont typeface="Arial" charset="0"/>
              <a:buChar char="•"/>
              <a:defRPr sz="2400">
                <a:solidFill>
                  <a:schemeClr val="tx1"/>
                </a:solidFill>
                <a:latin typeface="Calibri" pitchFamily="23" charset="0"/>
                <a:ea typeface="ＭＳ Ｐゴシック" pitchFamily="23" charset="-128"/>
              </a:defRPr>
            </a:lvl3pPr>
            <a:lvl4pPr marL="1600200" indent="-228600" eaLnBrk="0" hangingPunct="0">
              <a:spcBef>
                <a:spcPct val="20000"/>
              </a:spcBef>
              <a:buFont typeface="Arial" charset="0"/>
              <a:buChar char="–"/>
              <a:defRPr sz="2000">
                <a:solidFill>
                  <a:schemeClr val="tx1"/>
                </a:solidFill>
                <a:latin typeface="Calibri" pitchFamily="23" charset="0"/>
                <a:ea typeface="ＭＳ Ｐゴシック" pitchFamily="23" charset="-128"/>
              </a:defRPr>
            </a:lvl4pPr>
            <a:lvl5pPr marL="2057400" indent="-228600" eaLnBrk="0" hangingPunct="0">
              <a:spcBef>
                <a:spcPct val="20000"/>
              </a:spcBef>
              <a:buFont typeface="Arial" charset="0"/>
              <a:buChar char="»"/>
              <a:defRPr sz="2000">
                <a:solidFill>
                  <a:schemeClr val="tx1"/>
                </a:solidFill>
                <a:latin typeface="Calibri" pitchFamily="23" charset="0"/>
                <a:ea typeface="ＭＳ Ｐゴシック" pitchFamily="23"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23" charset="0"/>
                <a:ea typeface="ＭＳ Ｐゴシック" pitchFamily="23"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23" charset="0"/>
                <a:ea typeface="ＭＳ Ｐゴシック" pitchFamily="23"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23" charset="0"/>
                <a:ea typeface="ＭＳ Ｐゴシック" pitchFamily="23"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23" charset="0"/>
                <a:ea typeface="ＭＳ Ｐゴシック" pitchFamily="23" charset="-128"/>
              </a:defRPr>
            </a:lvl9pPr>
          </a:lstStyle>
          <a:p>
            <a:pPr defTabSz="914400" eaLnBrk="1" hangingPunct="1">
              <a:spcBef>
                <a:spcPct val="0"/>
              </a:spcBef>
              <a:buFontTx/>
              <a:buNone/>
            </a:pPr>
            <a:r>
              <a:rPr lang="en-US" altLang="en-US" sz="3200" b="1" dirty="0" smtClean="0"/>
              <a:t> Julia Ashen</a:t>
            </a:r>
            <a:endParaRPr lang="en-US" altLang="en-US" sz="3200" b="1" dirty="0"/>
          </a:p>
        </p:txBody>
      </p:sp>
      <p:pic>
        <p:nvPicPr>
          <p:cNvPr id="15362" name="Picture 2" descr="C:\Users\tinn9375\Desktop\Ashen_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5589" y="782782"/>
            <a:ext cx="2682240" cy="4023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4291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CSUMB alumni – 10,000 strong</a:t>
            </a:r>
            <a:endParaRPr lang="en-US" dirty="0"/>
          </a:p>
        </p:txBody>
      </p:sp>
      <p:sp>
        <p:nvSpPr>
          <p:cNvPr id="3" name="Content Placeholder 2"/>
          <p:cNvSpPr>
            <a:spLocks noGrp="1"/>
          </p:cNvSpPr>
          <p:nvPr>
            <p:ph idx="1"/>
          </p:nvPr>
        </p:nvSpPr>
        <p:spPr/>
        <p:txBody>
          <a:bodyPr/>
          <a:lstStyle/>
          <a:p>
            <a:r>
              <a:rPr lang="en-US" sz="2800" dirty="0" smtClean="0"/>
              <a:t>Alumni in all 50 states, the District of Columbia, American Samoa, Puerto Rico and four foreign </a:t>
            </a:r>
            <a:r>
              <a:rPr lang="en-US" sz="2800" dirty="0" smtClean="0"/>
              <a:t>countries</a:t>
            </a:r>
            <a:endParaRPr lang="en-US" sz="2800" dirty="0" smtClean="0"/>
          </a:p>
          <a:p>
            <a:r>
              <a:rPr lang="en-US" sz="2800" dirty="0" smtClean="0"/>
              <a:t>More than 8,000 around </a:t>
            </a:r>
            <a:r>
              <a:rPr lang="en-US" sz="2800" dirty="0" smtClean="0"/>
              <a:t>California</a:t>
            </a:r>
            <a:endParaRPr lang="en-US" sz="2800" dirty="0" smtClean="0"/>
          </a:p>
          <a:p>
            <a:r>
              <a:rPr lang="en-US" sz="2800" dirty="0" smtClean="0"/>
              <a:t>Next largest contingents in Oregon, Washington, Texas and </a:t>
            </a:r>
            <a:r>
              <a:rPr lang="en-US" sz="2800" dirty="0" smtClean="0"/>
              <a:t>Nevada</a:t>
            </a:r>
            <a:endParaRPr lang="en-US" sz="2800" dirty="0" smtClean="0"/>
          </a:p>
          <a:p>
            <a:endParaRPr lang="en-US" dirty="0"/>
          </a:p>
        </p:txBody>
      </p:sp>
    </p:spTree>
    <p:extLst>
      <p:ext uri="{BB962C8B-B14F-4D97-AF65-F5344CB8AC3E}">
        <p14:creationId xmlns:p14="http://schemas.microsoft.com/office/powerpoint/2010/main" val="20746802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2262</TotalTime>
  <Words>1756</Words>
  <Application>Microsoft Office PowerPoint</Application>
  <PresentationFormat>On-screen Show (4:3)</PresentationFormat>
  <Paragraphs>194</Paragraphs>
  <Slides>29</Slides>
  <Notes>15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29</vt:i4>
      </vt:variant>
    </vt:vector>
  </HeadingPairs>
  <TitlesOfParts>
    <vt:vector size="37" baseType="lpstr">
      <vt:lpstr>ＭＳ Ｐゴシック</vt:lpstr>
      <vt:lpstr>Arial</vt:lpstr>
      <vt:lpstr>Calibri</vt:lpstr>
      <vt:lpstr>Courier New</vt:lpstr>
      <vt:lpstr>Futura</vt:lpstr>
      <vt:lpstr>Futura Heavy</vt:lpstr>
      <vt:lpstr>Trebuchet MS</vt:lpstr>
      <vt:lpstr>Office Theme</vt:lpstr>
      <vt:lpstr>Cal State Monterey Bay A Place of Extraordinary Opportunity</vt:lpstr>
      <vt:lpstr>PowerPoint Presentation</vt:lpstr>
      <vt:lpstr>Growing Enrollment</vt:lpstr>
      <vt:lpstr>PowerPoint Presentation</vt:lpstr>
      <vt:lpstr>PowerPoint Presentation</vt:lpstr>
      <vt:lpstr>Ania Flateau</vt:lpstr>
      <vt:lpstr>Jesús Ochoa Perez </vt:lpstr>
      <vt:lpstr>PowerPoint Presentation</vt:lpstr>
      <vt:lpstr>CSUMB alumni – 10,000 strong</vt:lpstr>
      <vt:lpstr>Jakob Heuser</vt:lpstr>
      <vt:lpstr>Stefanie Pechan</vt:lpstr>
      <vt:lpstr>Juan Perez</vt:lpstr>
      <vt:lpstr>PowerPoint Presentation</vt:lpstr>
      <vt:lpstr>PowerPoint Presentation</vt:lpstr>
      <vt:lpstr>PowerPoint Presentation</vt:lpstr>
      <vt:lpstr>PowerPoint Presentation</vt:lpstr>
      <vt:lpstr>Two new colleges, two new deans</vt:lpstr>
      <vt:lpstr>Students Choose from</vt:lpstr>
      <vt:lpstr>PowerPoint Presentation</vt:lpstr>
      <vt:lpstr>PowerPoint Presentation</vt:lpstr>
      <vt:lpstr>PowerPoint Presentation</vt:lpstr>
      <vt:lpstr>PowerPoint Presentation</vt:lpstr>
      <vt:lpstr>PowerPoint Presentation</vt:lpstr>
      <vt:lpstr>New Directions</vt:lpstr>
      <vt:lpstr> Promoting regional cultural and economic development </vt:lpstr>
      <vt:lpstr>President’s Speaker Series Addressing important issues facing the region </vt:lpstr>
      <vt:lpstr>New Community Outreach Sites</vt:lpstr>
      <vt:lpstr>PowerPoint Presentation</vt:lpstr>
      <vt:lpstr>Questions Welcomed</vt:lpstr>
    </vt:vector>
  </TitlesOfParts>
  <Company>CSUMB</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CSUMB</dc:creator>
  <cp:lastModifiedBy>Eduardo Ochoa</cp:lastModifiedBy>
  <cp:revision>372</cp:revision>
  <cp:lastPrinted>2012-10-04T20:49:12Z</cp:lastPrinted>
  <dcterms:created xsi:type="dcterms:W3CDTF">2012-10-24T21:53:13Z</dcterms:created>
  <dcterms:modified xsi:type="dcterms:W3CDTF">2014-09-19T17:15:22Z</dcterms:modified>
</cp:coreProperties>
</file>