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handoutMasterIdLst>
    <p:handoutMasterId r:id="rId4"/>
  </p:handoutMasterIdLst>
  <p:sldIdLst>
    <p:sldId id="256" r:id="rId2"/>
    <p:sldId id="262" r:id="rId3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77B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62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5"/>
          </a:xfrm>
          <a:prstGeom prst="rect">
            <a:avLst/>
          </a:prstGeom>
        </p:spPr>
        <p:txBody>
          <a:bodyPr vert="horz" lIns="93179" tIns="46590" rIns="93179" bIns="4659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5"/>
          </a:xfrm>
          <a:prstGeom prst="rect">
            <a:avLst/>
          </a:prstGeom>
        </p:spPr>
        <p:txBody>
          <a:bodyPr vert="horz" lIns="93179" tIns="46590" rIns="93179" bIns="46590" rtlCol="0"/>
          <a:lstStyle>
            <a:lvl1pPr algn="r">
              <a:defRPr sz="1200"/>
            </a:lvl1pPr>
          </a:lstStyle>
          <a:p>
            <a:fld id="{AFA9F531-C764-4DEC-9BEB-3144CED93304}" type="datetimeFigureOut">
              <a:rPr lang="en-US" smtClean="0"/>
              <a:t>9/19/2014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8"/>
            <a:ext cx="3037840" cy="466434"/>
          </a:xfrm>
          <a:prstGeom prst="rect">
            <a:avLst/>
          </a:prstGeom>
        </p:spPr>
        <p:txBody>
          <a:bodyPr vert="horz" lIns="93179" tIns="46590" rIns="93179" bIns="4659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8"/>
            <a:ext cx="3037840" cy="466434"/>
          </a:xfrm>
          <a:prstGeom prst="rect">
            <a:avLst/>
          </a:prstGeom>
        </p:spPr>
        <p:txBody>
          <a:bodyPr vert="horz" lIns="93179" tIns="46590" rIns="93179" bIns="46590" rtlCol="0" anchor="b"/>
          <a:lstStyle>
            <a:lvl1pPr algn="r">
              <a:defRPr sz="1200"/>
            </a:lvl1pPr>
          </a:lstStyle>
          <a:p>
            <a:fld id="{275C3177-9C6D-4A35-9E3F-3826D84AD3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5807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7B724-7F9A-4B18-90B0-3E0956480EA4}" type="datetimeFigureOut">
              <a:rPr lang="en-US" smtClean="0"/>
              <a:pPr/>
              <a:t>9/19/2014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3D959-A9B2-43D5-BC68-0E7A8EC5F4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7B724-7F9A-4B18-90B0-3E0956480EA4}" type="datetimeFigureOut">
              <a:rPr lang="en-US" smtClean="0"/>
              <a:pPr/>
              <a:t>9/19/2014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3D959-A9B2-43D5-BC68-0E7A8EC5F4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r>
              <a:rPr kumimoji="0" lang="en-US" dirty="0" smtClean="0"/>
              <a:t>Click to edit Master title</a:t>
            </a:r>
            <a:endParaRPr kumimoji="0"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7B724-7F9A-4B18-90B0-3E0956480EA4}" type="datetimeFigureOut">
              <a:rPr lang="en-US" smtClean="0"/>
              <a:pPr/>
              <a:t>9/19/2014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3D959-A9B2-43D5-BC68-0E7A8EC5F4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7B724-7F9A-4B18-90B0-3E0956480EA4}" type="datetimeFigureOut">
              <a:rPr lang="en-US" smtClean="0"/>
              <a:pPr/>
              <a:t>9/19/2014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3D959-A9B2-43D5-BC68-0E7A8EC5F4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dirty="0" smtClean="0"/>
              <a:t>Click to edit Master title </a:t>
            </a:r>
            <a:endParaRPr kumimoji="0" lang="en-US" dirty="0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DB7B724-7F9A-4B18-90B0-3E0956480EA4}" type="datetimeFigureOut">
              <a:rPr lang="en-US" smtClean="0"/>
              <a:pPr/>
              <a:t>9/19/2014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B63D959-A9B2-43D5-BC68-0E7A8EC5F42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0" name="Picture 19" descr="powerpoint-background.tif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9144000" cy="103459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4" r:id="rId3"/>
    <p:sldLayoutId id="2147483787" r:id="rId4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Century Gothic" pitchFamily="34" charset="0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uperlogo-trim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4126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33800" y="5334000"/>
            <a:ext cx="502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latin typeface="Century Gothic" pitchFamily="34" charset="0"/>
              </a:rPr>
              <a:t>Jonathan Garcia, Senior </a:t>
            </a:r>
            <a:r>
              <a:rPr lang="en-US" sz="2400" i="1" dirty="0" smtClean="0">
                <a:latin typeface="Century Gothic" pitchFamily="34" charset="0"/>
              </a:rPr>
              <a:t>Planner</a:t>
            </a:r>
            <a:endParaRPr lang="en-US" sz="2400" i="1" dirty="0">
              <a:latin typeface="Century Gothic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3400" y="1476482"/>
            <a:ext cx="8077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Century Gothic" pitchFamily="34" charset="0"/>
              </a:rPr>
              <a:t>Capital Improvement Program Review – Phase III Study Final Report </a:t>
            </a:r>
            <a:endParaRPr lang="en-US" sz="4000" b="1" dirty="0" smtClean="0">
              <a:latin typeface="Century Gothic" pitchFamily="34" charset="0"/>
            </a:endParaRPr>
          </a:p>
        </p:txBody>
      </p:sp>
      <p:pic>
        <p:nvPicPr>
          <p:cNvPr id="14" name="Picture 13" descr="powerpoint-background2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10352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648200"/>
          </a:xfrm>
        </p:spPr>
        <p:txBody>
          <a:bodyPr>
            <a:normAutofit fontScale="85000" lnSpcReduction="10000"/>
          </a:bodyPr>
          <a:lstStyle/>
          <a:p>
            <a:r>
              <a:rPr lang="en-US" b="1" dirty="0" smtClean="0"/>
              <a:t>Results</a:t>
            </a:r>
            <a:endParaRPr lang="en-US" b="1" dirty="0" smtClean="0"/>
          </a:p>
          <a:p>
            <a:pPr lvl="1"/>
            <a:r>
              <a:rPr lang="en-US" dirty="0" smtClean="0"/>
              <a:t>Recommended/Board adopted 17.0% CFD Special Tax/Development Fee </a:t>
            </a:r>
            <a:r>
              <a:rPr lang="en-US" dirty="0" smtClean="0"/>
              <a:t>Reduction</a:t>
            </a:r>
            <a:endParaRPr lang="en-US" dirty="0"/>
          </a:p>
          <a:p>
            <a:r>
              <a:rPr lang="en-US" b="1" dirty="0" smtClean="0"/>
              <a:t>Recommendations</a:t>
            </a:r>
            <a:endParaRPr lang="en-US" b="1" dirty="0"/>
          </a:p>
          <a:p>
            <a:pPr lvl="1"/>
            <a:r>
              <a:rPr lang="en-US" dirty="0" smtClean="0"/>
              <a:t>Review HCP costs upon HCP approval and Cooperative Endowment holder </a:t>
            </a:r>
            <a:r>
              <a:rPr lang="en-US" dirty="0"/>
              <a:t>s</a:t>
            </a:r>
            <a:r>
              <a:rPr lang="en-US" dirty="0" smtClean="0"/>
              <a:t>election</a:t>
            </a:r>
            <a:endParaRPr lang="en-US" dirty="0"/>
          </a:p>
          <a:p>
            <a:pPr lvl="1"/>
            <a:r>
              <a:rPr lang="en-US" dirty="0" smtClean="0"/>
              <a:t>Update 2005 FORA Fee Reallocation Study</a:t>
            </a:r>
            <a:endParaRPr lang="en-US" dirty="0"/>
          </a:p>
          <a:p>
            <a:r>
              <a:rPr lang="en-US" b="1" dirty="0" smtClean="0"/>
              <a:t>Next Steps</a:t>
            </a:r>
            <a:endParaRPr lang="en-US" b="1" dirty="0"/>
          </a:p>
          <a:p>
            <a:pPr lvl="1"/>
            <a:r>
              <a:rPr lang="en-US" dirty="0" smtClean="0"/>
              <a:t>Conduct Cooperative Endowment holder </a:t>
            </a:r>
            <a:r>
              <a:rPr lang="en-US" dirty="0"/>
              <a:t>s</a:t>
            </a:r>
            <a:r>
              <a:rPr lang="en-US" dirty="0" smtClean="0"/>
              <a:t>election process with </a:t>
            </a:r>
            <a:r>
              <a:rPr lang="en-US" dirty="0" err="1" smtClean="0"/>
              <a:t>Permittee</a:t>
            </a:r>
            <a:r>
              <a:rPr lang="en-US" dirty="0" smtClean="0"/>
              <a:t> representatives</a:t>
            </a:r>
          </a:p>
          <a:p>
            <a:pPr lvl="1"/>
            <a:r>
              <a:rPr lang="en-US" dirty="0" smtClean="0"/>
              <a:t>Complete TAMC contract, budget, and scope for Board consideration - Update FORA Fee Reallocation Study</a:t>
            </a:r>
          </a:p>
          <a:p>
            <a:pPr lvl="1"/>
            <a:r>
              <a:rPr lang="en-US" dirty="0" smtClean="0"/>
              <a:t>Review 2014-15 EPS scope adding endowment holder selection and other CIP programs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0"/>
            <a:ext cx="467948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Final Report Summary/</a:t>
            </a:r>
            <a:endParaRPr lang="en-US" sz="3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n-US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Next Steps</a:t>
            </a:r>
            <a:endParaRPr lang="en-US" sz="3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550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Custom 9">
      <a:dk1>
        <a:sysClr val="windowText" lastClr="000000"/>
      </a:dk1>
      <a:lt1>
        <a:sysClr val="window" lastClr="FFFFFF"/>
      </a:lt1>
      <a:dk2>
        <a:srgbClr val="04617B"/>
      </a:dk2>
      <a:lt2>
        <a:srgbClr val="CFDFED"/>
      </a:lt2>
      <a:accent1>
        <a:srgbClr val="0F6FC6"/>
      </a:accent1>
      <a:accent2>
        <a:srgbClr val="009DD9"/>
      </a:accent2>
      <a:accent3>
        <a:srgbClr val="105964"/>
      </a:accent3>
      <a:accent4>
        <a:srgbClr val="FDFCD0"/>
      </a:accent4>
      <a:accent5>
        <a:srgbClr val="DBE6B6"/>
      </a:accent5>
      <a:accent6>
        <a:srgbClr val="546321"/>
      </a:accent6>
      <a:hlink>
        <a:srgbClr val="C00000"/>
      </a:hlink>
      <a:folHlink>
        <a:srgbClr val="FFAFAF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1144</TotalTime>
  <Words>89</Words>
  <Application>Microsoft Office PowerPoint</Application>
  <PresentationFormat>On-screen Show (4:3)</PresentationFormat>
  <Paragraphs>13</Paragraphs>
  <Slides>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3" baseType="lpstr">
      <vt:lpstr>Flow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lena</dc:creator>
  <cp:lastModifiedBy>Jonathan Garcia</cp:lastModifiedBy>
  <cp:revision>54</cp:revision>
  <cp:lastPrinted>2014-09-19T17:37:41Z</cp:lastPrinted>
  <dcterms:created xsi:type="dcterms:W3CDTF">2013-11-25T22:32:03Z</dcterms:created>
  <dcterms:modified xsi:type="dcterms:W3CDTF">2014-09-19T17:37:43Z</dcterms:modified>
</cp:coreProperties>
</file>