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handoutMasterIdLst>
    <p:handoutMasterId r:id="rId8"/>
  </p:handoutMasterIdLst>
  <p:sldIdLst>
    <p:sldId id="300" r:id="rId2"/>
    <p:sldId id="302" r:id="rId3"/>
    <p:sldId id="301" r:id="rId4"/>
    <p:sldId id="298" r:id="rId5"/>
    <p:sldId id="303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orient="horz" pos="768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pos="2832" userDrawn="1">
          <p15:clr>
            <a:srgbClr val="A4A3A4"/>
          </p15:clr>
        </p15:guide>
        <p15:guide id="7" pos="2928" userDrawn="1">
          <p15:clr>
            <a:srgbClr val="A4A3A4"/>
          </p15:clr>
        </p15:guide>
        <p15:guide id="8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263"/>
    <a:srgbClr val="BF2026"/>
    <a:srgbClr val="56ACD9"/>
    <a:srgbClr val="57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2" autoAdjust="0"/>
    <p:restoredTop sz="97110" autoAdjust="0"/>
  </p:normalViewPr>
  <p:slideViewPr>
    <p:cSldViewPr>
      <p:cViewPr varScale="1">
        <p:scale>
          <a:sx n="109" d="100"/>
          <a:sy n="109" d="100"/>
        </p:scale>
        <p:origin x="1878" y="96"/>
      </p:cViewPr>
      <p:guideLst>
        <p:guide orient="horz" pos="2160"/>
        <p:guide pos="2880"/>
        <p:guide pos="192"/>
        <p:guide orient="horz" pos="768"/>
        <p:guide orient="horz" pos="4176"/>
        <p:guide pos="2832"/>
        <p:guide pos="2928"/>
        <p:guide pos="5568"/>
      </p:guideLst>
    </p:cSldViewPr>
  </p:slideViewPr>
  <p:outlineViewPr>
    <p:cViewPr>
      <p:scale>
        <a:sx n="33" d="100"/>
        <a:sy n="33" d="100"/>
      </p:scale>
      <p:origin x="0" y="-3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8089CA4-E6DE-44B1-B883-E3929E43E009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D059E3E-BBA2-4571-A9D4-EB8C6E24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0C7A5F-E8F7-4923-BE0D-49626A8B64FA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2746B30-0096-4A66-BFA6-5C8901EB4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How buses, cars, horses, bikes and people get along (profitably)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46B30-0096-4A66-BFA6-5C8901EB4C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Post event reception and tables in lobby for event sponsors</a:t>
            </a:r>
          </a:p>
          <a:p>
            <a:pPr lvl="1"/>
            <a:r>
              <a:rPr lang="en-US" sz="2500" i="1" dirty="0" smtClean="0"/>
              <a:t>There will be no cost to the public and the event will be publicized through web and social media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46B30-0096-4A66-BFA6-5C8901EB4C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8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Trails symposium – January 2015</a:t>
            </a:r>
          </a:p>
          <a:p>
            <a:r>
              <a:rPr lang="en-US" dirty="0" smtClean="0"/>
              <a:t>Speakers: Mammoth Lake Trail group, Napa Vine Trail,</a:t>
            </a:r>
            <a:r>
              <a:rPr lang="en-US" baseline="0" dirty="0" smtClean="0"/>
              <a:t> Tahoe Rim Trail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46B30-0096-4A66-BFA6-5C8901EB4C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46B30-0096-4A66-BFA6-5C8901EB4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46B30-0096-4A66-BFA6-5C8901EB4C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B724-7F9A-4B18-90B0-3E0956480EA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7B724-7F9A-4B18-90B0-3E0956480EA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63D959-A9B2-43D5-BC68-0E7A8EC5F4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powerpoint-background.t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34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4" r:id="rId3"/>
    <p:sldLayoutId id="2147483787" r:id="rId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entury Gothic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6" y="1219200"/>
            <a:ext cx="8519366" cy="5241916"/>
          </a:xfrm>
        </p:spPr>
      </p:pic>
    </p:spTree>
    <p:extLst>
      <p:ext uri="{BB962C8B-B14F-4D97-AF65-F5344CB8AC3E}">
        <p14:creationId xmlns:p14="http://schemas.microsoft.com/office/powerpoint/2010/main" val="5210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267200" cy="513572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CSUMB University Center</a:t>
            </a:r>
          </a:p>
          <a:p>
            <a:r>
              <a:rPr lang="en-US" b="1" dirty="0" smtClean="0"/>
              <a:t>9am-4:30pm </a:t>
            </a:r>
          </a:p>
          <a:p>
            <a:r>
              <a:rPr lang="en-US" b="1" dirty="0" smtClean="0"/>
              <a:t>January 22, 2015</a:t>
            </a:r>
          </a:p>
          <a:p>
            <a:r>
              <a:rPr lang="en-US" b="1" dirty="0" smtClean="0"/>
              <a:t>Topics: </a:t>
            </a:r>
          </a:p>
          <a:p>
            <a:pPr lvl="1"/>
            <a:r>
              <a:rPr lang="en-US" b="1" dirty="0" smtClean="0"/>
              <a:t>Introduction</a:t>
            </a:r>
          </a:p>
          <a:p>
            <a:pPr lvl="2"/>
            <a:r>
              <a:rPr lang="en-US" dirty="0" smtClean="0"/>
              <a:t>Reuse Plan Context</a:t>
            </a:r>
          </a:p>
          <a:p>
            <a:pPr lvl="1"/>
            <a:r>
              <a:rPr lang="en-US" b="1" dirty="0"/>
              <a:t>Economics</a:t>
            </a:r>
          </a:p>
          <a:p>
            <a:pPr lvl="2"/>
            <a:r>
              <a:rPr lang="en-US" dirty="0"/>
              <a:t>Costs, benefits, funding</a:t>
            </a:r>
          </a:p>
          <a:p>
            <a:pPr lvl="1"/>
            <a:r>
              <a:rPr lang="en-US" b="1" dirty="0" smtClean="0"/>
              <a:t>Regional Coordination</a:t>
            </a:r>
          </a:p>
          <a:p>
            <a:pPr lvl="2"/>
            <a:r>
              <a:rPr lang="en-US" dirty="0" smtClean="0"/>
              <a:t>Organizational structure</a:t>
            </a:r>
          </a:p>
          <a:p>
            <a:pPr lvl="1"/>
            <a:r>
              <a:rPr lang="en-US" b="1" dirty="0" smtClean="0"/>
              <a:t>Design</a:t>
            </a:r>
          </a:p>
          <a:p>
            <a:pPr lvl="2"/>
            <a:r>
              <a:rPr lang="en-US" dirty="0" smtClean="0"/>
              <a:t>Design considerations</a:t>
            </a: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04800" y="152399"/>
            <a:ext cx="5029200" cy="704457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chemeClr val="bg1"/>
                </a:solidFill>
              </a:rPr>
              <a:t>Fort Ord Trails Symposium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Regional trails, transit &amp; economic </a:t>
            </a:r>
            <a:r>
              <a:rPr lang="en-US" sz="2800" b="1" dirty="0" smtClean="0">
                <a:solidFill>
                  <a:schemeClr val="bg1"/>
                </a:solidFill>
              </a:rPr>
              <a:t>vitality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7" y="4523522"/>
            <a:ext cx="1458385" cy="1269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02" y="2847122"/>
            <a:ext cx="1330431" cy="133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38156"/>
            <a:ext cx="1676400" cy="94836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78" y="4523522"/>
            <a:ext cx="1343878" cy="1343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36" y="1812953"/>
            <a:ext cx="1966554" cy="82019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3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816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100" b="1" i="1" dirty="0" smtClean="0"/>
              <a:t>Networking/Lunch</a:t>
            </a:r>
            <a:r>
              <a:rPr lang="en-US" sz="2100" i="1" dirty="0" smtClean="0"/>
              <a:t> 11:45am-12:15pm</a:t>
            </a:r>
            <a:endParaRPr lang="en-US" sz="2100" i="1" dirty="0"/>
          </a:p>
          <a:p>
            <a:pPr lvl="1"/>
            <a:r>
              <a:rPr lang="en-US" b="1" dirty="0"/>
              <a:t>Keynote </a:t>
            </a:r>
            <a:r>
              <a:rPr lang="en-US" b="1" dirty="0" smtClean="0"/>
              <a:t>Speaker </a:t>
            </a:r>
            <a:r>
              <a:rPr lang="en-US" sz="1900" b="1" i="1" dirty="0" smtClean="0"/>
              <a:t>12:15-1:15pm</a:t>
            </a:r>
          </a:p>
          <a:p>
            <a:pPr lvl="1"/>
            <a:r>
              <a:rPr lang="en-US" b="1" dirty="0" smtClean="0"/>
              <a:t>Regional </a:t>
            </a:r>
            <a:r>
              <a:rPr lang="en-US" b="1" dirty="0"/>
              <a:t>Coordination </a:t>
            </a:r>
            <a:r>
              <a:rPr lang="en-US" sz="1900" b="1" i="1" dirty="0" smtClean="0"/>
              <a:t>1:15-2:45pm</a:t>
            </a:r>
            <a:r>
              <a:rPr lang="en-US" b="1" dirty="0" smtClean="0"/>
              <a:t> </a:t>
            </a:r>
            <a:endParaRPr lang="en-US" b="1" dirty="0"/>
          </a:p>
          <a:p>
            <a:pPr lvl="2"/>
            <a:r>
              <a:rPr lang="en-US" b="1" i="1" dirty="0"/>
              <a:t>Multiple outside speakers</a:t>
            </a:r>
          </a:p>
          <a:p>
            <a:pPr lvl="2"/>
            <a:r>
              <a:rPr lang="en-US" dirty="0"/>
              <a:t>Regional trail development organizations</a:t>
            </a:r>
          </a:p>
          <a:p>
            <a:pPr lvl="2"/>
            <a:r>
              <a:rPr lang="en-US" dirty="0"/>
              <a:t>Trail connections to/thru Federal / State </a:t>
            </a:r>
            <a:r>
              <a:rPr lang="en-US" dirty="0" smtClean="0"/>
              <a:t>lands</a:t>
            </a:r>
          </a:p>
          <a:p>
            <a:pPr lvl="1"/>
            <a:r>
              <a:rPr lang="en-US" b="1" i="1" dirty="0" smtClean="0"/>
              <a:t>Networking</a:t>
            </a:r>
            <a:r>
              <a:rPr lang="en-US" i="1" dirty="0" smtClean="0"/>
              <a:t> 2:45-3:00 pm</a:t>
            </a:r>
            <a:endParaRPr lang="en-US" i="1" dirty="0"/>
          </a:p>
          <a:p>
            <a:pPr lvl="1"/>
            <a:r>
              <a:rPr lang="en-US" b="1" dirty="0" smtClean="0"/>
              <a:t>Design </a:t>
            </a:r>
            <a:r>
              <a:rPr lang="en-US" sz="1900" b="1" i="1" dirty="0" smtClean="0"/>
              <a:t>3:00-4:30pm</a:t>
            </a:r>
          </a:p>
          <a:p>
            <a:pPr lvl="2"/>
            <a:r>
              <a:rPr lang="en-US" dirty="0" smtClean="0"/>
              <a:t>Design considerations</a:t>
            </a:r>
          </a:p>
          <a:p>
            <a:pPr lvl="2"/>
            <a:r>
              <a:rPr lang="en-US" dirty="0"/>
              <a:t>Urban connections</a:t>
            </a:r>
          </a:p>
          <a:p>
            <a:pPr lvl="2"/>
            <a:r>
              <a:rPr lang="en-US" dirty="0" smtClean="0"/>
              <a:t>Multi-use</a:t>
            </a:r>
          </a:p>
          <a:p>
            <a:pPr lvl="1"/>
            <a:r>
              <a:rPr lang="en-US" b="1" dirty="0" smtClean="0"/>
              <a:t>Full Panel Q&amp;A </a:t>
            </a:r>
            <a:r>
              <a:rPr lang="en-US" sz="1900" b="1" i="1" dirty="0" smtClean="0"/>
              <a:t>4:30-5:00pm</a:t>
            </a:r>
          </a:p>
          <a:p>
            <a:pPr lvl="1"/>
            <a:r>
              <a:rPr lang="en-US" sz="2500" b="1" i="1" dirty="0" smtClean="0"/>
              <a:t>Reception 5:00-6:00pm</a:t>
            </a:r>
            <a:endParaRPr lang="en-US" sz="2500" b="1" i="1" dirty="0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04800" y="152399"/>
            <a:ext cx="4267200" cy="70445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Symposium Schedule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07125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/>
              <a:t>Doors </a:t>
            </a:r>
            <a:r>
              <a:rPr lang="en-US" sz="1900" b="1" i="1" dirty="0" smtClean="0"/>
              <a:t>8:30am</a:t>
            </a:r>
            <a:endParaRPr lang="en-US" sz="1900" b="1" i="1" dirty="0"/>
          </a:p>
          <a:p>
            <a:pPr lvl="1"/>
            <a:r>
              <a:rPr lang="en-US" b="1" dirty="0"/>
              <a:t>Welcome </a:t>
            </a:r>
            <a:r>
              <a:rPr lang="en-US" sz="1900" b="1" i="1" dirty="0" smtClean="0"/>
              <a:t>9:00-9:15 </a:t>
            </a:r>
            <a:r>
              <a:rPr lang="en-US" sz="1900" b="1" i="1" dirty="0"/>
              <a:t>am</a:t>
            </a:r>
            <a:endParaRPr lang="en-US" sz="1500" b="1" i="1" dirty="0"/>
          </a:p>
          <a:p>
            <a:pPr lvl="1"/>
            <a:r>
              <a:rPr lang="en-US" b="1" dirty="0"/>
              <a:t>Introduction </a:t>
            </a:r>
            <a:r>
              <a:rPr lang="en-US" sz="1900" b="1" i="1" dirty="0" smtClean="0"/>
              <a:t>9:15-9:45 </a:t>
            </a:r>
            <a:r>
              <a:rPr lang="en-US" sz="1900" b="1" i="1" dirty="0"/>
              <a:t>am</a:t>
            </a:r>
          </a:p>
          <a:p>
            <a:pPr lvl="2"/>
            <a:r>
              <a:rPr lang="en-US" dirty="0"/>
              <a:t>Reuse Plan </a:t>
            </a:r>
            <a:r>
              <a:rPr lang="en-US" dirty="0" smtClean="0"/>
              <a:t>Context</a:t>
            </a:r>
          </a:p>
          <a:p>
            <a:pPr lvl="3"/>
            <a:r>
              <a:rPr lang="en-US" dirty="0" smtClean="0"/>
              <a:t>Economic Recovery</a:t>
            </a:r>
          </a:p>
          <a:p>
            <a:pPr lvl="3"/>
            <a:r>
              <a:rPr lang="en-US" dirty="0" smtClean="0"/>
              <a:t>Routes, etc.</a:t>
            </a:r>
            <a:endParaRPr lang="en-US" dirty="0"/>
          </a:p>
          <a:p>
            <a:pPr lvl="2"/>
            <a:r>
              <a:rPr lang="en-US" dirty="0" smtClean="0"/>
              <a:t>Local Planning (</a:t>
            </a:r>
            <a:r>
              <a:rPr lang="en-US" i="1" dirty="0" smtClean="0"/>
              <a:t>FORHA</a:t>
            </a:r>
            <a:r>
              <a:rPr lang="en-US" i="1" dirty="0"/>
              <a:t>, Marina, Seaside, CSUMB, FORTAG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Transportation / Recreation </a:t>
            </a:r>
            <a:r>
              <a:rPr lang="en-US" dirty="0" smtClean="0"/>
              <a:t>Nexus</a:t>
            </a:r>
          </a:p>
          <a:p>
            <a:pPr lvl="1"/>
            <a:r>
              <a:rPr lang="en-US" b="1" dirty="0" smtClean="0"/>
              <a:t>Economics </a:t>
            </a:r>
            <a:r>
              <a:rPr lang="en-US" sz="1900" b="1" i="1" dirty="0" smtClean="0"/>
              <a:t>9:45-11:15 am</a:t>
            </a:r>
            <a:endParaRPr lang="en-US" sz="1900" b="1" i="1" dirty="0"/>
          </a:p>
          <a:p>
            <a:pPr lvl="2"/>
            <a:r>
              <a:rPr lang="en-US" dirty="0"/>
              <a:t>Costs, benefits</a:t>
            </a:r>
          </a:p>
          <a:p>
            <a:pPr lvl="3"/>
            <a:r>
              <a:rPr lang="en-US" dirty="0"/>
              <a:t>R</a:t>
            </a:r>
            <a:r>
              <a:rPr lang="en-US" dirty="0" smtClean="0"/>
              <a:t>eal </a:t>
            </a:r>
            <a:r>
              <a:rPr lang="en-US" dirty="0"/>
              <a:t>estate, employment, income, </a:t>
            </a:r>
            <a:r>
              <a:rPr lang="en-US" dirty="0" smtClean="0"/>
              <a:t>revenue</a:t>
            </a:r>
            <a:endParaRPr lang="en-US" dirty="0"/>
          </a:p>
          <a:p>
            <a:pPr lvl="3"/>
            <a:r>
              <a:rPr lang="en-US" dirty="0" smtClean="0"/>
              <a:t>Development </a:t>
            </a:r>
            <a:r>
              <a:rPr lang="en-US" dirty="0"/>
              <a:t>costs, insurance, </a:t>
            </a:r>
            <a:r>
              <a:rPr lang="en-US" dirty="0" smtClean="0"/>
              <a:t>etc.</a:t>
            </a:r>
            <a:endParaRPr lang="en-US" dirty="0"/>
          </a:p>
          <a:p>
            <a:pPr lvl="2"/>
            <a:r>
              <a:rPr lang="en-US" dirty="0"/>
              <a:t>Funding (sources, collaboration) </a:t>
            </a:r>
          </a:p>
          <a:p>
            <a:pPr lvl="1"/>
            <a:r>
              <a:rPr lang="en-US" b="1" dirty="0"/>
              <a:t>Local Officials Roundtables </a:t>
            </a:r>
            <a:r>
              <a:rPr lang="en-US" sz="2100" i="1" dirty="0" smtClean="0"/>
              <a:t>11:15-11:45am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Welcome</a:t>
            </a:r>
          </a:p>
          <a:p>
            <a:pPr lvl="1"/>
            <a:r>
              <a:rPr lang="en-US" b="1" dirty="0"/>
              <a:t>Eduardo Ochoa, CSUMB President</a:t>
            </a:r>
          </a:p>
          <a:p>
            <a:r>
              <a:rPr lang="en-US" b="1" dirty="0"/>
              <a:t>Introduction/Format</a:t>
            </a:r>
          </a:p>
          <a:p>
            <a:pPr lvl="1"/>
            <a:r>
              <a:rPr lang="en-US" b="1" dirty="0"/>
              <a:t>Michael </a:t>
            </a:r>
            <a:r>
              <a:rPr lang="en-US" b="1" dirty="0" err="1"/>
              <a:t>Houlemard</a:t>
            </a:r>
            <a:r>
              <a:rPr lang="en-US" b="1" dirty="0"/>
              <a:t>, FORA</a:t>
            </a:r>
          </a:p>
          <a:p>
            <a:r>
              <a:rPr lang="en-US" b="1" dirty="0" smtClean="0"/>
              <a:t>Local </a:t>
            </a:r>
            <a:r>
              <a:rPr lang="en-US" b="1" dirty="0" smtClean="0"/>
              <a:t>Context</a:t>
            </a:r>
          </a:p>
          <a:p>
            <a:pPr lvl="1"/>
            <a:r>
              <a:rPr lang="en-US" b="1" dirty="0" smtClean="0"/>
              <a:t>Josh Metz – FORA</a:t>
            </a:r>
          </a:p>
          <a:p>
            <a:pPr lvl="2"/>
            <a:r>
              <a:rPr lang="en-US" dirty="0" smtClean="0"/>
              <a:t>Reuse Plan overview and regional initiatives summary</a:t>
            </a:r>
          </a:p>
          <a:p>
            <a:r>
              <a:rPr lang="en-US" b="1" dirty="0"/>
              <a:t>Economics</a:t>
            </a:r>
          </a:p>
          <a:p>
            <a:pPr lvl="1"/>
            <a:r>
              <a:rPr lang="en-US" b="1" i="1" dirty="0"/>
              <a:t>Tim Blumenthal</a:t>
            </a:r>
          </a:p>
          <a:p>
            <a:pPr lvl="2"/>
            <a:r>
              <a:rPr lang="en-US" b="1" i="1" dirty="0"/>
              <a:t>President, People 4 Bikes </a:t>
            </a:r>
          </a:p>
          <a:p>
            <a:pPr lvl="2"/>
            <a:r>
              <a:rPr lang="en-US" b="1" i="1" dirty="0"/>
              <a:t>Topic: </a:t>
            </a:r>
            <a:r>
              <a:rPr lang="en-US" i="1" dirty="0"/>
              <a:t>Improving bicycle transit and economic vitality </a:t>
            </a:r>
            <a:endParaRPr lang="en-US" i="1" dirty="0" smtClean="0"/>
          </a:p>
          <a:p>
            <a:pPr lvl="1"/>
            <a:r>
              <a:rPr lang="en-US" b="1" dirty="0" smtClean="0"/>
              <a:t>Dena </a:t>
            </a:r>
            <a:r>
              <a:rPr lang="en-US" b="1" dirty="0" smtClean="0"/>
              <a:t>Belzer</a:t>
            </a:r>
          </a:p>
          <a:p>
            <a:pPr lvl="2"/>
            <a:r>
              <a:rPr lang="en-US" b="1" dirty="0" smtClean="0"/>
              <a:t>Founder, Strategic Economics</a:t>
            </a:r>
          </a:p>
          <a:p>
            <a:pPr lvl="2"/>
            <a:r>
              <a:rPr lang="en-US" b="1" dirty="0" smtClean="0"/>
              <a:t>Topic: </a:t>
            </a:r>
            <a:r>
              <a:rPr lang="en-US" i="1" dirty="0" smtClean="0"/>
              <a:t>Economic benefits of investment in transit, TOD &amp; </a:t>
            </a:r>
            <a:r>
              <a:rPr lang="en-US" i="1" dirty="0" smtClean="0"/>
              <a:t>connectivity</a:t>
            </a:r>
            <a:endParaRPr lang="en-US" b="1" dirty="0"/>
          </a:p>
          <a:p>
            <a:r>
              <a:rPr lang="en-US" b="1" dirty="0"/>
              <a:t>Keynote Lunch Speaker</a:t>
            </a:r>
          </a:p>
          <a:p>
            <a:pPr lvl="1"/>
            <a:r>
              <a:rPr lang="en-US" b="1" dirty="0"/>
              <a:t>Mia Birk</a:t>
            </a:r>
          </a:p>
          <a:p>
            <a:pPr lvl="2"/>
            <a:r>
              <a:rPr lang="en-US" b="1" dirty="0"/>
              <a:t>President, Alta Planning &amp; Design</a:t>
            </a:r>
          </a:p>
          <a:p>
            <a:pPr lvl="2"/>
            <a:r>
              <a:rPr lang="en-US" b="1" dirty="0"/>
              <a:t>Author, Joyride</a:t>
            </a:r>
          </a:p>
          <a:p>
            <a:pPr lvl="2"/>
            <a:r>
              <a:rPr lang="en-US" b="1" dirty="0"/>
              <a:t>Topic: </a:t>
            </a:r>
            <a:r>
              <a:rPr lang="en-US" dirty="0" err="1"/>
              <a:t>Portlands</a:t>
            </a:r>
            <a:r>
              <a:rPr lang="en-US" dirty="0"/>
              <a:t> bike/transit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72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Regional </a:t>
            </a:r>
            <a:r>
              <a:rPr lang="en-US" b="1" dirty="0"/>
              <a:t>Coordination</a:t>
            </a:r>
          </a:p>
          <a:p>
            <a:pPr lvl="1"/>
            <a:r>
              <a:rPr lang="en-US" b="1" dirty="0"/>
              <a:t>Laura </a:t>
            </a:r>
            <a:r>
              <a:rPr lang="en-US" b="1" dirty="0" smtClean="0"/>
              <a:t>Thompson, </a:t>
            </a:r>
            <a:r>
              <a:rPr lang="en-US" b="1" dirty="0"/>
              <a:t>SF Bay </a:t>
            </a:r>
            <a:r>
              <a:rPr lang="en-US" b="1" dirty="0" smtClean="0"/>
              <a:t>Trail</a:t>
            </a:r>
          </a:p>
          <a:p>
            <a:pPr lvl="2"/>
            <a:r>
              <a:rPr lang="en-US" b="1" dirty="0" smtClean="0"/>
              <a:t>Association for Bay Area Governments (ABAG) Planner</a:t>
            </a:r>
          </a:p>
          <a:p>
            <a:pPr lvl="2"/>
            <a:r>
              <a:rPr lang="en-US" b="1" dirty="0" smtClean="0"/>
              <a:t>SF Bay Trail Project Manager</a:t>
            </a:r>
          </a:p>
          <a:p>
            <a:pPr lvl="2"/>
            <a:r>
              <a:rPr lang="en-US" dirty="0" smtClean="0"/>
              <a:t>Topic: Trail </a:t>
            </a:r>
            <a:r>
              <a:rPr lang="en-US" dirty="0"/>
              <a:t>Planning for California </a:t>
            </a:r>
            <a:r>
              <a:rPr lang="en-US" dirty="0" smtClean="0"/>
              <a:t>Communities </a:t>
            </a:r>
          </a:p>
          <a:p>
            <a:pPr lvl="1"/>
            <a:r>
              <a:rPr lang="en-US" b="1" dirty="0" smtClean="0"/>
              <a:t>John </a:t>
            </a:r>
            <a:r>
              <a:rPr lang="en-US" b="1" dirty="0" smtClean="0"/>
              <a:t>Wentworth</a:t>
            </a:r>
            <a:endParaRPr lang="en-US" b="1" dirty="0" smtClean="0"/>
          </a:p>
          <a:p>
            <a:pPr lvl="2"/>
            <a:r>
              <a:rPr lang="en-US" b="1" dirty="0" smtClean="0"/>
              <a:t>Executive Director, Mammoth Lakes Trails &amp; Public Access</a:t>
            </a:r>
          </a:p>
          <a:p>
            <a:pPr lvl="2"/>
            <a:r>
              <a:rPr lang="en-US" b="1" dirty="0" smtClean="0"/>
              <a:t>Topic: </a:t>
            </a:r>
            <a:r>
              <a:rPr lang="en-US" i="1" dirty="0" smtClean="0"/>
              <a:t>Urban-rural trail system planning, development and integration</a:t>
            </a:r>
            <a:endParaRPr lang="en-US" i="1" dirty="0"/>
          </a:p>
          <a:p>
            <a:r>
              <a:rPr lang="en-US" b="1" dirty="0" smtClean="0"/>
              <a:t>Design</a:t>
            </a:r>
          </a:p>
          <a:p>
            <a:pPr lvl="1"/>
            <a:r>
              <a:rPr lang="en-US" b="1" dirty="0" smtClean="0"/>
              <a:t>Peter Katz</a:t>
            </a:r>
          </a:p>
          <a:p>
            <a:pPr lvl="2"/>
            <a:r>
              <a:rPr lang="en-US" b="1" dirty="0"/>
              <a:t>International Mobility Consultant</a:t>
            </a:r>
          </a:p>
          <a:p>
            <a:pPr lvl="2"/>
            <a:r>
              <a:rPr lang="en-US" b="1" dirty="0"/>
              <a:t>Topic</a:t>
            </a:r>
            <a:r>
              <a:rPr lang="en-US" i="1" dirty="0"/>
              <a:t>: Alternative transit design &amp; economics</a:t>
            </a:r>
          </a:p>
          <a:p>
            <a:pPr lvl="1"/>
            <a:r>
              <a:rPr lang="en-US" b="1" i="1" dirty="0" smtClean="0"/>
              <a:t>Bryan </a:t>
            </a:r>
            <a:r>
              <a:rPr lang="en-US" b="1" i="1" dirty="0"/>
              <a:t>Jones, PE, PTP, AICP</a:t>
            </a:r>
          </a:p>
          <a:p>
            <a:pPr lvl="2"/>
            <a:r>
              <a:rPr lang="en-US" b="1" i="1" dirty="0"/>
              <a:t>Senior Associate</a:t>
            </a:r>
          </a:p>
          <a:p>
            <a:pPr lvl="2"/>
            <a:r>
              <a:rPr lang="en-US" b="1" i="1" dirty="0"/>
              <a:t>Alta Planning + </a:t>
            </a:r>
            <a:r>
              <a:rPr lang="en-US" b="1" i="1" dirty="0" smtClean="0"/>
              <a:t>Design</a:t>
            </a:r>
          </a:p>
          <a:p>
            <a:pPr lvl="2"/>
            <a:r>
              <a:rPr lang="en-US" b="1" i="1" dirty="0" smtClean="0"/>
              <a:t>Topic: </a:t>
            </a:r>
            <a:r>
              <a:rPr lang="en-US" i="1" dirty="0" smtClean="0"/>
              <a:t>Trail system design issues</a:t>
            </a:r>
            <a:endParaRPr lang="en-US" i="1" dirty="0"/>
          </a:p>
          <a:p>
            <a:pPr lvl="2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04800" y="152399"/>
            <a:ext cx="4267200" cy="70445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Speakers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82000" cy="5135725"/>
          </a:xfrm>
        </p:spPr>
        <p:txBody>
          <a:bodyPr>
            <a:normAutofit/>
          </a:bodyPr>
          <a:lstStyle/>
          <a:p>
            <a:r>
              <a:rPr lang="en-US" dirty="0"/>
              <a:t>CSUMB Event Fees: $8,500</a:t>
            </a:r>
          </a:p>
          <a:p>
            <a:r>
              <a:rPr lang="en-US" dirty="0"/>
              <a:t>Speaker Stipends: $9,000</a:t>
            </a:r>
          </a:p>
          <a:p>
            <a:r>
              <a:rPr lang="en-US" dirty="0"/>
              <a:t>Lodging/Travel: $4,000 </a:t>
            </a:r>
          </a:p>
          <a:p>
            <a:r>
              <a:rPr lang="en-US" dirty="0"/>
              <a:t>Video Services: $3,500</a:t>
            </a:r>
          </a:p>
          <a:p>
            <a:r>
              <a:rPr lang="en-US" b="1" dirty="0" smtClean="0"/>
              <a:t>Not To Exceed Total</a:t>
            </a:r>
            <a:r>
              <a:rPr lang="en-US" b="1" dirty="0"/>
              <a:t>: $25,000 </a:t>
            </a:r>
            <a:endParaRPr lang="en-US" dirty="0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04800" y="152399"/>
            <a:ext cx="4267200" cy="704457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Budget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9">
      <a:dk1>
        <a:sysClr val="windowText" lastClr="000000"/>
      </a:dk1>
      <a:lt1>
        <a:sysClr val="window" lastClr="FFFFFF"/>
      </a:lt1>
      <a:dk2>
        <a:srgbClr val="04617B"/>
      </a:dk2>
      <a:lt2>
        <a:srgbClr val="CFDFED"/>
      </a:lt2>
      <a:accent1>
        <a:srgbClr val="0F6FC6"/>
      </a:accent1>
      <a:accent2>
        <a:srgbClr val="009DD9"/>
      </a:accent2>
      <a:accent3>
        <a:srgbClr val="105964"/>
      </a:accent3>
      <a:accent4>
        <a:srgbClr val="FDFCD0"/>
      </a:accent4>
      <a:accent5>
        <a:srgbClr val="DBE6B6"/>
      </a:accent5>
      <a:accent6>
        <a:srgbClr val="546321"/>
      </a:accent6>
      <a:hlink>
        <a:srgbClr val="C00000"/>
      </a:hlink>
      <a:folHlink>
        <a:srgbClr val="FFAFA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9959</TotalTime>
  <Words>402</Words>
  <Application>Microsoft Office PowerPoint</Application>
  <PresentationFormat>On-screen Show (4:3)</PresentationFormat>
  <Paragraphs>94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</dc:creator>
  <cp:lastModifiedBy>Josh Metz</cp:lastModifiedBy>
  <cp:revision>254</cp:revision>
  <cp:lastPrinted>2014-11-25T23:36:00Z</cp:lastPrinted>
  <dcterms:created xsi:type="dcterms:W3CDTF">2013-11-25T22:32:03Z</dcterms:created>
  <dcterms:modified xsi:type="dcterms:W3CDTF">2014-12-12T22:10:01Z</dcterms:modified>
</cp:coreProperties>
</file>