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263"/>
    <a:srgbClr val="BF2026"/>
    <a:srgbClr val="56ACD9"/>
    <a:srgbClr val="577B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48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52F94-F30E-4BF5-AA42-5257B9E40EEC}" type="datetimeFigureOut">
              <a:rPr lang="en-US" smtClean="0"/>
              <a:t>4/11/2014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DB1D73-37A8-49DD-9E72-1CB03345F579}" type="slidenum">
              <a:rPr lang="en-US" smtClean="0"/>
              <a:t>‹#›</a:t>
            </a:fld>
            <a:endParaRPr lang="en-US"/>
          </a:p>
        </p:txBody>
      </p:sp>
    </p:spTree>
    <p:extLst>
      <p:ext uri="{BB962C8B-B14F-4D97-AF65-F5344CB8AC3E}">
        <p14:creationId xmlns:p14="http://schemas.microsoft.com/office/powerpoint/2010/main" val="1512331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aware that some preliminary</a:t>
            </a:r>
            <a:r>
              <a:rPr lang="en-US" baseline="0" dirty="0" smtClean="0"/>
              <a:t> meetings that have already taken place, and progress on these items have already been made. As such our interest is to review the items included in the report and get up to date on the status of each. </a:t>
            </a:r>
            <a:endParaRPr lang="en-US" dirty="0"/>
          </a:p>
        </p:txBody>
      </p:sp>
      <p:sp>
        <p:nvSpPr>
          <p:cNvPr id="4" name="Slide Number Placeholder 3"/>
          <p:cNvSpPr>
            <a:spLocks noGrp="1"/>
          </p:cNvSpPr>
          <p:nvPr>
            <p:ph type="sldNum" sz="quarter" idx="10"/>
          </p:nvPr>
        </p:nvSpPr>
        <p:spPr/>
        <p:txBody>
          <a:bodyPr/>
          <a:lstStyle/>
          <a:p>
            <a:fld id="{3267BFC4-E50D-4014-BC4B-29482C6291B8}" type="slidenum">
              <a:rPr lang="en-US" smtClean="0"/>
              <a:t>11</a:t>
            </a:fld>
            <a:endParaRPr lang="en-US"/>
          </a:p>
        </p:txBody>
      </p:sp>
    </p:spTree>
    <p:extLst>
      <p:ext uri="{BB962C8B-B14F-4D97-AF65-F5344CB8AC3E}">
        <p14:creationId xmlns:p14="http://schemas.microsoft.com/office/powerpoint/2010/main" val="4192179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List returns to admin with smaller set showing completed, then elevated to Board with recommendation that it be accepted as complete</a:t>
            </a:r>
            <a:endParaRPr lang="en-US" dirty="0"/>
          </a:p>
        </p:txBody>
      </p:sp>
      <p:sp>
        <p:nvSpPr>
          <p:cNvPr id="4" name="Slide Number Placeholder 3"/>
          <p:cNvSpPr>
            <a:spLocks noGrp="1"/>
          </p:cNvSpPr>
          <p:nvPr>
            <p:ph type="sldNum" sz="quarter" idx="10"/>
          </p:nvPr>
        </p:nvSpPr>
        <p:spPr/>
        <p:txBody>
          <a:bodyPr/>
          <a:lstStyle/>
          <a:p>
            <a:fld id="{3267BFC4-E50D-4014-BC4B-29482C6291B8}" type="slidenum">
              <a:rPr lang="en-US" smtClean="0"/>
              <a:t>12</a:t>
            </a:fld>
            <a:endParaRPr lang="en-US"/>
          </a:p>
        </p:txBody>
      </p:sp>
    </p:spTree>
    <p:extLst>
      <p:ext uri="{BB962C8B-B14F-4D97-AF65-F5344CB8AC3E}">
        <p14:creationId xmlns:p14="http://schemas.microsoft.com/office/powerpoint/2010/main" val="394826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dirty="0" smtClean="0"/>
              <a:t>Click to edit Master title style</a:t>
            </a:r>
            <a:endParaRPr kumimoji="0"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DB7B724-7F9A-4B18-90B0-3E0956480EA4}" type="datetimeFigureOut">
              <a:rPr lang="en-US" smtClean="0"/>
              <a:pPr/>
              <a:t>4/11/2014</a:t>
            </a:fld>
            <a:endParaRPr lang="en-US"/>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CB63D959-A9B2-43D5-BC68-0E7A8EC5F42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DB7B724-7F9A-4B18-90B0-3E0956480EA4}" type="datetimeFigureOut">
              <a:rPr lang="en-US" smtClean="0"/>
              <a:pPr/>
              <a:t>4/11/2014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63D959-A9B2-43D5-BC68-0E7A8EC5F42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atin typeface="Century Gothic" pitchFamily="34" charset="0"/>
              </a:defRPr>
            </a:lvl1pPr>
          </a:lstStyle>
          <a:p>
            <a:r>
              <a:rPr kumimoji="0" lang="en-US" dirty="0" smtClean="0"/>
              <a:t>Click to edit Master title</a:t>
            </a:r>
            <a:endParaRPr kumimoji="0" lang="en-US" dirty="0"/>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DB7B724-7F9A-4B18-90B0-3E0956480EA4}" type="datetimeFigureOut">
              <a:rPr lang="en-US" smtClean="0"/>
              <a:pPr/>
              <a:t>4/11/2014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63D959-A9B2-43D5-BC68-0E7A8EC5F42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B724-7F9A-4B18-90B0-3E0956480EA4}" type="datetimeFigureOut">
              <a:rPr lang="en-US" smtClean="0"/>
              <a:pPr/>
              <a:t>4/11/2014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63D959-A9B2-43D5-BC68-0E7A8EC5F42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tif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dirty="0" smtClean="0"/>
              <a:t>Click to edit Master title </a:t>
            </a:r>
            <a:endParaRPr kumimoji="0" lang="en-US" dirty="0"/>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DB7B724-7F9A-4B18-90B0-3E0956480EA4}" type="datetimeFigureOut">
              <a:rPr lang="en-US" smtClean="0"/>
              <a:pPr/>
              <a:t>4/11/2014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B63D959-A9B2-43D5-BC68-0E7A8EC5F427}" type="slidenum">
              <a:rPr lang="en-US" smtClean="0"/>
              <a:pPr/>
              <a:t>‹#›</a:t>
            </a:fld>
            <a:endParaRPr lang="en-US"/>
          </a:p>
        </p:txBody>
      </p:sp>
      <p:pic>
        <p:nvPicPr>
          <p:cNvPr id="20" name="Picture 19" descr="powerpoint-background.tif"/>
          <p:cNvPicPr>
            <a:picLocks noChangeAspect="1"/>
          </p:cNvPicPr>
          <p:nvPr userDrawn="1"/>
        </p:nvPicPr>
        <p:blipFill>
          <a:blip r:embed="rId6" cstate="print"/>
          <a:stretch>
            <a:fillRect/>
          </a:stretch>
        </p:blipFill>
        <p:spPr>
          <a:xfrm>
            <a:off x="0" y="0"/>
            <a:ext cx="9144000" cy="1034596"/>
          </a:xfrm>
          <a:prstGeom prst="rect">
            <a:avLst/>
          </a:prstGeom>
        </p:spPr>
      </p:pic>
    </p:spTree>
  </p:cSld>
  <p:clrMap bg1="lt1" tx1="dk1" bg2="lt2" tx2="dk2" accent1="accent1" accent2="accent2" accent3="accent3" accent4="accent4" accent5="accent5" accent6="accent6" hlink="hlink" folHlink="folHlink"/>
  <p:sldLayoutIdLst>
    <p:sldLayoutId id="2147483781" r:id="rId1"/>
    <p:sldLayoutId id="2147483782" r:id="rId2"/>
    <p:sldLayoutId id="2147483784" r:id="rId3"/>
    <p:sldLayoutId id="2147483787" r:id="rId4"/>
  </p:sldLayoutIdLst>
  <p:txStyles>
    <p:titleStyle>
      <a:lvl1pPr algn="l" rtl="0" eaLnBrk="1" latinLnBrk="0" hangingPunct="1">
        <a:spcBef>
          <a:spcPct val="0"/>
        </a:spcBef>
        <a:buNone/>
        <a:defRPr kumimoji="0" sz="5000" b="0" kern="1200">
          <a:ln>
            <a:noFill/>
          </a:ln>
          <a:solidFill>
            <a:schemeClr val="tx2"/>
          </a:solidFill>
          <a:effectLst/>
          <a:latin typeface="Century Gothic" pitchFamily="34" charset="0"/>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Century Gothic"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Century Gothic"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Century Gothic"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Century Gothic"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Century Gothic"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perlogo-trim.tif"/>
          <p:cNvPicPr>
            <a:picLocks noChangeAspect="1"/>
          </p:cNvPicPr>
          <p:nvPr/>
        </p:nvPicPr>
        <p:blipFill>
          <a:blip r:embed="rId2" cstate="print"/>
          <a:stretch>
            <a:fillRect/>
          </a:stretch>
        </p:blipFill>
        <p:spPr>
          <a:xfrm>
            <a:off x="0" y="0"/>
            <a:ext cx="5341260" cy="6858000"/>
          </a:xfrm>
          <a:prstGeom prst="rect">
            <a:avLst/>
          </a:prstGeom>
        </p:spPr>
      </p:pic>
      <p:sp>
        <p:nvSpPr>
          <p:cNvPr id="9" name="TextBox 8"/>
          <p:cNvSpPr txBox="1"/>
          <p:nvPr/>
        </p:nvSpPr>
        <p:spPr>
          <a:xfrm>
            <a:off x="4267200" y="5334000"/>
            <a:ext cx="4495800" cy="461665"/>
          </a:xfrm>
          <a:prstGeom prst="rect">
            <a:avLst/>
          </a:prstGeom>
          <a:noFill/>
        </p:spPr>
        <p:txBody>
          <a:bodyPr wrap="square" rtlCol="0">
            <a:spAutoFit/>
          </a:bodyPr>
          <a:lstStyle/>
          <a:p>
            <a:r>
              <a:rPr lang="en-US" sz="2400" i="1" dirty="0" smtClean="0">
                <a:solidFill>
                  <a:srgbClr val="0E4263"/>
                </a:solidFill>
                <a:latin typeface="Century Gothic" pitchFamily="34" charset="0"/>
              </a:rPr>
              <a:t>Josh Metz, Associate Planner</a:t>
            </a:r>
            <a:endParaRPr lang="en-US" sz="2400" i="1" dirty="0">
              <a:solidFill>
                <a:srgbClr val="0E4263"/>
              </a:solidFill>
              <a:latin typeface="Century Gothic" pitchFamily="34" charset="0"/>
            </a:endParaRPr>
          </a:p>
        </p:txBody>
      </p:sp>
      <p:sp>
        <p:nvSpPr>
          <p:cNvPr id="12" name="TextBox 11"/>
          <p:cNvSpPr txBox="1"/>
          <p:nvPr/>
        </p:nvSpPr>
        <p:spPr>
          <a:xfrm>
            <a:off x="647700" y="1928596"/>
            <a:ext cx="7848600" cy="2585323"/>
          </a:xfrm>
          <a:prstGeom prst="rect">
            <a:avLst/>
          </a:prstGeom>
          <a:noFill/>
        </p:spPr>
        <p:txBody>
          <a:bodyPr wrap="square" rtlCol="0">
            <a:spAutoFit/>
          </a:bodyPr>
          <a:lstStyle/>
          <a:p>
            <a:r>
              <a:rPr lang="en-US" sz="5400" dirty="0">
                <a:solidFill>
                  <a:srgbClr val="0E4263"/>
                </a:solidFill>
                <a:latin typeface="Century Gothic" pitchFamily="34" charset="0"/>
              </a:rPr>
              <a:t>Regional Urban Design Guidelines (</a:t>
            </a:r>
            <a:r>
              <a:rPr lang="en-US" sz="5400" dirty="0" smtClean="0">
                <a:solidFill>
                  <a:srgbClr val="0E4263"/>
                </a:solidFill>
                <a:latin typeface="Century Gothic" pitchFamily="34" charset="0"/>
              </a:rPr>
              <a:t>RUDG)</a:t>
            </a:r>
          </a:p>
          <a:p>
            <a:r>
              <a:rPr lang="en-US" sz="5400" dirty="0" smtClean="0">
                <a:solidFill>
                  <a:srgbClr val="0E4263"/>
                </a:solidFill>
                <a:latin typeface="Century Gothic" pitchFamily="34" charset="0"/>
              </a:rPr>
              <a:t>Update v1.0</a:t>
            </a:r>
            <a:endParaRPr lang="en-US" sz="5400" dirty="0">
              <a:solidFill>
                <a:srgbClr val="0E4263"/>
              </a:solidFill>
              <a:latin typeface="Century Gothic" pitchFamily="34" charset="0"/>
            </a:endParaRPr>
          </a:p>
        </p:txBody>
      </p:sp>
      <p:pic>
        <p:nvPicPr>
          <p:cNvPr id="14" name="Picture 13" descr="powerpoint-background2.tif"/>
          <p:cNvPicPr>
            <a:picLocks noChangeAspect="1"/>
          </p:cNvPicPr>
          <p:nvPr/>
        </p:nvPicPr>
        <p:blipFill>
          <a:blip r:embed="rId3" cstate="print"/>
          <a:stretch>
            <a:fillRect/>
          </a:stretch>
        </p:blipFill>
        <p:spPr>
          <a:xfrm>
            <a:off x="0" y="0"/>
            <a:ext cx="9144000" cy="103528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95400"/>
            <a:ext cx="8229600" cy="1143000"/>
          </a:xfrm>
        </p:spPr>
        <p:txBody>
          <a:bodyPr>
            <a:normAutofit fontScale="90000"/>
          </a:bodyPr>
          <a:lstStyle/>
          <a:p>
            <a:r>
              <a:rPr lang="en-US" sz="4400" dirty="0" smtClean="0">
                <a:latin typeface="Century Gothic" pitchFamily="34" charset="0"/>
              </a:rPr>
              <a:t>Category 3: Implementation of Policies &amp; Programs</a:t>
            </a:r>
            <a:endParaRPr lang="en-US" sz="4400" dirty="0">
              <a:latin typeface="Century Gothic" pitchFamily="34" charset="0"/>
            </a:endParaRPr>
          </a:p>
        </p:txBody>
      </p:sp>
      <p:sp>
        <p:nvSpPr>
          <p:cNvPr id="4" name="Content Placeholder 3"/>
          <p:cNvSpPr>
            <a:spLocks noGrp="1"/>
          </p:cNvSpPr>
          <p:nvPr>
            <p:ph idx="1"/>
          </p:nvPr>
        </p:nvSpPr>
        <p:spPr>
          <a:xfrm>
            <a:off x="457200" y="2667000"/>
            <a:ext cx="8229600" cy="3657600"/>
          </a:xfrm>
        </p:spPr>
        <p:txBody>
          <a:bodyPr>
            <a:normAutofit/>
          </a:bodyPr>
          <a:lstStyle/>
          <a:p>
            <a:pPr>
              <a:spcAft>
                <a:spcPts val="1200"/>
              </a:spcAft>
              <a:buClr>
                <a:srgbClr val="56ACD9"/>
              </a:buClr>
            </a:pPr>
            <a:r>
              <a:rPr lang="en-US" sz="2400" dirty="0" smtClean="0"/>
              <a:t>Policies </a:t>
            </a:r>
            <a:r>
              <a:rPr lang="en-US" sz="2400" dirty="0"/>
              <a:t>and programs identified in </a:t>
            </a:r>
            <a:r>
              <a:rPr lang="en-US" sz="2400" dirty="0" smtClean="0"/>
              <a:t>the Scoping </a:t>
            </a:r>
            <a:r>
              <a:rPr lang="en-US" sz="2400" dirty="0"/>
              <a:t>Report as </a:t>
            </a:r>
            <a:r>
              <a:rPr lang="en-US" sz="2400" dirty="0" smtClean="0"/>
              <a:t>incomplete</a:t>
            </a:r>
          </a:p>
          <a:p>
            <a:pPr lvl="1">
              <a:spcAft>
                <a:spcPts val="1200"/>
              </a:spcAft>
              <a:buClr>
                <a:srgbClr val="56ACD9"/>
              </a:buClr>
            </a:pPr>
            <a:r>
              <a:rPr lang="en-US" sz="2200" dirty="0"/>
              <a:t>Some </a:t>
            </a:r>
            <a:r>
              <a:rPr lang="en-US" sz="2200" dirty="0" smtClean="0"/>
              <a:t>are </a:t>
            </a:r>
            <a:r>
              <a:rPr lang="en-US" sz="2200" dirty="0"/>
              <a:t>incomplete because events that would trigger implementation have not yet </a:t>
            </a:r>
            <a:r>
              <a:rPr lang="en-US" sz="2200" dirty="0" smtClean="0"/>
              <a:t>occurred.</a:t>
            </a:r>
          </a:p>
          <a:p>
            <a:pPr lvl="1">
              <a:spcAft>
                <a:spcPts val="1200"/>
              </a:spcAft>
              <a:buClr>
                <a:srgbClr val="56ACD9"/>
              </a:buClr>
            </a:pPr>
            <a:r>
              <a:rPr lang="en-US" sz="2200" dirty="0" smtClean="0"/>
              <a:t>Other are </a:t>
            </a:r>
            <a:r>
              <a:rPr lang="en-US" sz="2200" dirty="0"/>
              <a:t>not contingent on triggering events, </a:t>
            </a:r>
            <a:r>
              <a:rPr lang="en-US" sz="2200" dirty="0" smtClean="0"/>
              <a:t>and should </a:t>
            </a:r>
            <a:r>
              <a:rPr lang="en-US" sz="2200" dirty="0"/>
              <a:t>be implemented as soon as feasible</a:t>
            </a:r>
            <a:r>
              <a:rPr lang="en-US" sz="2200" dirty="0" smtClean="0"/>
              <a:t>.</a:t>
            </a:r>
          </a:p>
          <a:p>
            <a:pPr lvl="1">
              <a:spcAft>
                <a:spcPts val="1200"/>
              </a:spcAft>
              <a:buClr>
                <a:srgbClr val="56ACD9"/>
              </a:buClr>
            </a:pPr>
            <a:r>
              <a:rPr lang="en-US" sz="2200" i="1" dirty="0" smtClean="0"/>
              <a:t>Details see FRR p3.32-3.68</a:t>
            </a:r>
          </a:p>
        </p:txBody>
      </p:sp>
    </p:spTree>
    <p:extLst>
      <p:ext uri="{BB962C8B-B14F-4D97-AF65-F5344CB8AC3E}">
        <p14:creationId xmlns:p14="http://schemas.microsoft.com/office/powerpoint/2010/main" val="2520308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45" y="990600"/>
            <a:ext cx="8229600" cy="1143000"/>
          </a:xfrm>
        </p:spPr>
        <p:txBody>
          <a:bodyPr/>
          <a:lstStyle/>
          <a:p>
            <a:r>
              <a:rPr lang="en-US" dirty="0" smtClean="0"/>
              <a:t>Table 11</a:t>
            </a:r>
            <a:endParaRPr lang="en-US" dirty="0"/>
          </a:p>
        </p:txBody>
      </p:sp>
      <p:graphicFrame>
        <p:nvGraphicFramePr>
          <p:cNvPr id="4" name="Content Placeholder 3"/>
          <p:cNvGraphicFramePr>
            <a:graphicFrameLocks noGrp="1"/>
          </p:cNvGraphicFramePr>
          <p:nvPr>
            <p:ph idx="1"/>
            <p:extLst/>
          </p:nvPr>
        </p:nvGraphicFramePr>
        <p:xfrm>
          <a:off x="457200" y="2438400"/>
          <a:ext cx="8229600" cy="2225040"/>
        </p:xfrm>
        <a:graphic>
          <a:graphicData uri="http://schemas.openxmlformats.org/drawingml/2006/table">
            <a:tbl>
              <a:tblPr firstRow="1" bandRow="1">
                <a:tableStyleId>{93296810-A885-4BE3-A3E7-6D5BEEA58F35}</a:tableStyleId>
              </a:tblPr>
              <a:tblGrid>
                <a:gridCol w="4114800"/>
                <a:gridCol w="4114800"/>
              </a:tblGrid>
              <a:tr h="370840">
                <a:tc>
                  <a:txBody>
                    <a:bodyPr/>
                    <a:lstStyle/>
                    <a:p>
                      <a:r>
                        <a:rPr lang="en-US" dirty="0" smtClean="0">
                          <a:latin typeface="Century Gothic" panose="020B0502020202020204" pitchFamily="34" charset="0"/>
                        </a:rPr>
                        <a:t>Jurisdiction</a:t>
                      </a:r>
                      <a:endParaRPr lang="en-US" dirty="0">
                        <a:latin typeface="Century Gothic" panose="020B0502020202020204" pitchFamily="34" charset="0"/>
                      </a:endParaRPr>
                    </a:p>
                  </a:txBody>
                  <a:tcPr/>
                </a:tc>
                <a:tc>
                  <a:txBody>
                    <a:bodyPr/>
                    <a:lstStyle/>
                    <a:p>
                      <a:pPr algn="ctr"/>
                      <a:r>
                        <a:rPr lang="en-US" dirty="0" smtClean="0">
                          <a:latin typeface="Century Gothic" panose="020B0502020202020204" pitchFamily="34" charset="0"/>
                        </a:rPr>
                        <a:t>Policy</a:t>
                      </a:r>
                      <a:r>
                        <a:rPr lang="en-US" baseline="0" dirty="0" smtClean="0">
                          <a:latin typeface="Century Gothic" panose="020B0502020202020204" pitchFamily="34" charset="0"/>
                        </a:rPr>
                        <a:t>/Program Count</a:t>
                      </a:r>
                      <a:endParaRPr lang="en-US" dirty="0">
                        <a:latin typeface="Century Gothic" panose="020B0502020202020204" pitchFamily="34" charset="0"/>
                      </a:endParaRPr>
                    </a:p>
                  </a:txBody>
                  <a:tcPr/>
                </a:tc>
              </a:tr>
              <a:tr h="370840">
                <a:tc>
                  <a:txBody>
                    <a:bodyPr/>
                    <a:lstStyle/>
                    <a:p>
                      <a:r>
                        <a:rPr lang="en-US" dirty="0" smtClean="0">
                          <a:latin typeface="Century Gothic" panose="020B0502020202020204" pitchFamily="34" charset="0"/>
                        </a:rPr>
                        <a:t>City of Marina</a:t>
                      </a:r>
                      <a:endParaRPr lang="en-US" dirty="0">
                        <a:latin typeface="Century Gothic" panose="020B0502020202020204" pitchFamily="34" charset="0"/>
                      </a:endParaRPr>
                    </a:p>
                  </a:txBody>
                  <a:tcPr/>
                </a:tc>
                <a:tc>
                  <a:txBody>
                    <a:bodyPr/>
                    <a:lstStyle/>
                    <a:p>
                      <a:pPr algn="ctr"/>
                      <a:r>
                        <a:rPr lang="en-US" dirty="0" smtClean="0">
                          <a:latin typeface="Century Gothic" panose="020B0502020202020204" pitchFamily="34" charset="0"/>
                        </a:rPr>
                        <a:t>47</a:t>
                      </a:r>
                      <a:endParaRPr lang="en-US" dirty="0">
                        <a:latin typeface="Century Gothic" panose="020B0502020202020204" pitchFamily="34" charset="0"/>
                      </a:endParaRPr>
                    </a:p>
                  </a:txBody>
                  <a:tcPr/>
                </a:tc>
              </a:tr>
              <a:tr h="370840">
                <a:tc>
                  <a:txBody>
                    <a:bodyPr/>
                    <a:lstStyle/>
                    <a:p>
                      <a:r>
                        <a:rPr lang="en-US" dirty="0" smtClean="0">
                          <a:latin typeface="Century Gothic" panose="020B0502020202020204" pitchFamily="34" charset="0"/>
                        </a:rPr>
                        <a:t>City of Seaside</a:t>
                      </a:r>
                      <a:endParaRPr lang="en-US" dirty="0">
                        <a:latin typeface="Century Gothic" panose="020B0502020202020204" pitchFamily="34" charset="0"/>
                      </a:endParaRPr>
                    </a:p>
                  </a:txBody>
                  <a:tcPr/>
                </a:tc>
                <a:tc>
                  <a:txBody>
                    <a:bodyPr/>
                    <a:lstStyle/>
                    <a:p>
                      <a:pPr algn="ctr"/>
                      <a:r>
                        <a:rPr lang="en-US" dirty="0" smtClean="0">
                          <a:latin typeface="Century Gothic" panose="020B0502020202020204" pitchFamily="34" charset="0"/>
                        </a:rPr>
                        <a:t>43</a:t>
                      </a:r>
                      <a:endParaRPr lang="en-US" dirty="0">
                        <a:latin typeface="Century Gothic" panose="020B0502020202020204" pitchFamily="34" charset="0"/>
                      </a:endParaRPr>
                    </a:p>
                  </a:txBody>
                  <a:tcPr/>
                </a:tc>
              </a:tr>
              <a:tr h="370840">
                <a:tc>
                  <a:txBody>
                    <a:bodyPr/>
                    <a:lstStyle/>
                    <a:p>
                      <a:r>
                        <a:rPr lang="en-US" dirty="0" smtClean="0">
                          <a:latin typeface="Century Gothic" panose="020B0502020202020204" pitchFamily="34" charset="0"/>
                        </a:rPr>
                        <a:t>City of Del Rey Oaks</a:t>
                      </a:r>
                      <a:endParaRPr lang="en-US" dirty="0">
                        <a:latin typeface="Century Gothic" panose="020B0502020202020204" pitchFamily="34" charset="0"/>
                      </a:endParaRPr>
                    </a:p>
                  </a:txBody>
                  <a:tcPr/>
                </a:tc>
                <a:tc>
                  <a:txBody>
                    <a:bodyPr/>
                    <a:lstStyle/>
                    <a:p>
                      <a:pPr algn="ctr"/>
                      <a:r>
                        <a:rPr lang="en-US" dirty="0" smtClean="0">
                          <a:latin typeface="Century Gothic" panose="020B0502020202020204" pitchFamily="34" charset="0"/>
                        </a:rPr>
                        <a:t>2</a:t>
                      </a:r>
                      <a:endParaRPr lang="en-US" dirty="0">
                        <a:latin typeface="Century Gothic" panose="020B0502020202020204" pitchFamily="34" charset="0"/>
                      </a:endParaRPr>
                    </a:p>
                  </a:txBody>
                  <a:tcPr/>
                </a:tc>
              </a:tr>
              <a:tr h="370840">
                <a:tc>
                  <a:txBody>
                    <a:bodyPr/>
                    <a:lstStyle/>
                    <a:p>
                      <a:r>
                        <a:rPr lang="en-US" dirty="0" smtClean="0">
                          <a:latin typeface="Century Gothic" panose="020B0502020202020204" pitchFamily="34" charset="0"/>
                        </a:rPr>
                        <a:t>Monterey County</a:t>
                      </a:r>
                      <a:endParaRPr lang="en-US" dirty="0">
                        <a:latin typeface="Century Gothic" panose="020B0502020202020204" pitchFamily="34" charset="0"/>
                      </a:endParaRPr>
                    </a:p>
                  </a:txBody>
                  <a:tcPr/>
                </a:tc>
                <a:tc>
                  <a:txBody>
                    <a:bodyPr/>
                    <a:lstStyle/>
                    <a:p>
                      <a:pPr algn="ctr"/>
                      <a:r>
                        <a:rPr lang="en-US" dirty="0" smtClean="0">
                          <a:latin typeface="Century Gothic" panose="020B0502020202020204" pitchFamily="34" charset="0"/>
                        </a:rPr>
                        <a:t>73</a:t>
                      </a:r>
                      <a:endParaRPr lang="en-US" dirty="0">
                        <a:latin typeface="Century Gothic" panose="020B0502020202020204" pitchFamily="34" charset="0"/>
                      </a:endParaRPr>
                    </a:p>
                  </a:txBody>
                  <a:tcPr/>
                </a:tc>
              </a:tr>
              <a:tr h="370840">
                <a:tc>
                  <a:txBody>
                    <a:bodyPr/>
                    <a:lstStyle/>
                    <a:p>
                      <a:r>
                        <a:rPr lang="en-US" dirty="0" smtClean="0">
                          <a:latin typeface="Century Gothic" panose="020B0502020202020204" pitchFamily="34" charset="0"/>
                        </a:rPr>
                        <a:t>FORA</a:t>
                      </a:r>
                      <a:endParaRPr lang="en-US" dirty="0">
                        <a:latin typeface="Century Gothic" panose="020B0502020202020204" pitchFamily="34" charset="0"/>
                      </a:endParaRPr>
                    </a:p>
                  </a:txBody>
                  <a:tcPr/>
                </a:tc>
                <a:tc>
                  <a:txBody>
                    <a:bodyPr/>
                    <a:lstStyle/>
                    <a:p>
                      <a:pPr algn="ctr"/>
                      <a:r>
                        <a:rPr lang="en-US" dirty="0" smtClean="0">
                          <a:latin typeface="Century Gothic" panose="020B0502020202020204" pitchFamily="34" charset="0"/>
                        </a:rPr>
                        <a:t>6</a:t>
                      </a:r>
                      <a:endParaRPr lang="en-US" dirty="0">
                        <a:latin typeface="Century Gothic" panose="020B0502020202020204" pitchFamily="34" charset="0"/>
                      </a:endParaRPr>
                    </a:p>
                  </a:txBody>
                  <a:tcPr/>
                </a:tc>
              </a:tr>
            </a:tbl>
          </a:graphicData>
        </a:graphic>
      </p:graphicFrame>
      <p:sp>
        <p:nvSpPr>
          <p:cNvPr id="5" name="Content Placeholder 3"/>
          <p:cNvSpPr txBox="1">
            <a:spLocks/>
          </p:cNvSpPr>
          <p:nvPr/>
        </p:nvSpPr>
        <p:spPr>
          <a:xfrm>
            <a:off x="489045" y="5029200"/>
            <a:ext cx="8229600" cy="609600"/>
          </a:xfrm>
          <a:prstGeom prst="rect">
            <a:avLst/>
          </a:prstGeom>
        </p:spPr>
        <p:txBody>
          <a:bodyPr vert="horz">
            <a:normAutofit fontScale="850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Century Gothic" pitchFamily="34" charset="0"/>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Century Gothic" pitchFamily="34" charset="0"/>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Century Gothic" pitchFamily="34" charset="0"/>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Century Gothic" pitchFamily="34" charset="0"/>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Century Gothic" pitchFamily="34" charset="0"/>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spcAft>
                <a:spcPts val="1200"/>
              </a:spcAft>
              <a:buClr>
                <a:srgbClr val="56ACD9"/>
              </a:buClr>
              <a:buNone/>
            </a:pPr>
            <a:r>
              <a:rPr lang="en-US" sz="2400" dirty="0" smtClean="0"/>
              <a:t>Meetings to obtain </a:t>
            </a:r>
            <a:r>
              <a:rPr lang="en-US" sz="2400" dirty="0"/>
              <a:t>s</a:t>
            </a:r>
            <a:r>
              <a:rPr lang="en-US" sz="2400" dirty="0" smtClean="0"/>
              <a:t>tatus updates from jurisdictions underway</a:t>
            </a:r>
            <a:endParaRPr lang="en-US" sz="2400" i="1" dirty="0" smtClean="0"/>
          </a:p>
        </p:txBody>
      </p:sp>
    </p:spTree>
    <p:extLst>
      <p:ext uri="{BB962C8B-B14F-4D97-AF65-F5344CB8AC3E}">
        <p14:creationId xmlns:p14="http://schemas.microsoft.com/office/powerpoint/2010/main" val="1354829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143000"/>
            <a:ext cx="8229600" cy="704088"/>
          </a:xfrm>
        </p:spPr>
        <p:txBody>
          <a:bodyPr>
            <a:normAutofit fontScale="90000"/>
          </a:bodyPr>
          <a:lstStyle/>
          <a:p>
            <a:r>
              <a:rPr lang="en-US" dirty="0" smtClean="0"/>
              <a:t>Completion Process</a:t>
            </a:r>
            <a:endParaRPr lang="en-US" dirty="0"/>
          </a:p>
        </p:txBody>
      </p:sp>
      <p:sp>
        <p:nvSpPr>
          <p:cNvPr id="6" name="Rounded Rectangle 5"/>
          <p:cNvSpPr/>
          <p:nvPr/>
        </p:nvSpPr>
        <p:spPr>
          <a:xfrm>
            <a:off x="609600" y="2838450"/>
            <a:ext cx="2209800" cy="104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Century Gothic" panose="020B0502020202020204" pitchFamily="34" charset="0"/>
              </a:rPr>
              <a:t>FORA &amp; Jurisdiction Staff Meetings to Review Cat 3 Items</a:t>
            </a:r>
            <a:endParaRPr lang="en-US" sz="1600" dirty="0">
              <a:latin typeface="Century Gothic" panose="020B0502020202020204" pitchFamily="34" charset="0"/>
            </a:endParaRPr>
          </a:p>
        </p:txBody>
      </p:sp>
      <p:sp>
        <p:nvSpPr>
          <p:cNvPr id="7" name="Rounded Rectangle 6"/>
          <p:cNvSpPr/>
          <p:nvPr/>
        </p:nvSpPr>
        <p:spPr>
          <a:xfrm>
            <a:off x="3467100" y="2838450"/>
            <a:ext cx="2209800" cy="104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entury Gothic" panose="020B0502020202020204" pitchFamily="34" charset="0"/>
              </a:rPr>
              <a:t>Return </a:t>
            </a:r>
            <a:r>
              <a:rPr lang="en-US" sz="1600" dirty="0" smtClean="0">
                <a:latin typeface="Century Gothic" panose="020B0502020202020204" pitchFamily="34" charset="0"/>
              </a:rPr>
              <a:t>revised list to </a:t>
            </a:r>
            <a:r>
              <a:rPr lang="en-US" sz="1600" dirty="0">
                <a:latin typeface="Century Gothic" panose="020B0502020202020204" pitchFamily="34" charset="0"/>
              </a:rPr>
              <a:t>Admin for Review</a:t>
            </a:r>
          </a:p>
        </p:txBody>
      </p:sp>
      <p:sp>
        <p:nvSpPr>
          <p:cNvPr id="8" name="Rounded Rectangle 7"/>
          <p:cNvSpPr/>
          <p:nvPr/>
        </p:nvSpPr>
        <p:spPr>
          <a:xfrm>
            <a:off x="6339689" y="2838450"/>
            <a:ext cx="2209800" cy="1047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Century Gothic" panose="020B0502020202020204" pitchFamily="34" charset="0"/>
              </a:rPr>
              <a:t>Pass recommendations to Board </a:t>
            </a:r>
            <a:endParaRPr lang="en-US" sz="1600" dirty="0">
              <a:latin typeface="Century Gothic" panose="020B0502020202020204" pitchFamily="34" charset="0"/>
            </a:endParaRPr>
          </a:p>
        </p:txBody>
      </p:sp>
      <p:sp>
        <p:nvSpPr>
          <p:cNvPr id="9" name="Rounded Rectangle 8"/>
          <p:cNvSpPr/>
          <p:nvPr/>
        </p:nvSpPr>
        <p:spPr>
          <a:xfrm>
            <a:off x="3409950" y="4533901"/>
            <a:ext cx="2324100" cy="1028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Century Gothic" panose="020B0502020202020204" pitchFamily="34" charset="0"/>
              </a:rPr>
              <a:t>Schedule/complete any necessary actions</a:t>
            </a:r>
            <a:endParaRPr lang="en-US" sz="1600" dirty="0">
              <a:latin typeface="Century Gothic" panose="020B0502020202020204" pitchFamily="34" charset="0"/>
            </a:endParaRPr>
          </a:p>
        </p:txBody>
      </p:sp>
      <p:sp>
        <p:nvSpPr>
          <p:cNvPr id="10" name="Right Arrow 9"/>
          <p:cNvSpPr/>
          <p:nvPr/>
        </p:nvSpPr>
        <p:spPr>
          <a:xfrm>
            <a:off x="2826944" y="3253740"/>
            <a:ext cx="647700" cy="350519"/>
          </a:xfrm>
          <a:prstGeom prst="rightArrow">
            <a:avLst/>
          </a:prstGeom>
          <a:solidFill>
            <a:schemeClr val="accent4">
              <a:lumMod val="50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705758" y="3253739"/>
            <a:ext cx="647700" cy="350519"/>
          </a:xfrm>
          <a:prstGeom prst="rightArrow">
            <a:avLst/>
          </a:prstGeom>
          <a:solidFill>
            <a:schemeClr val="accent4">
              <a:lumMod val="50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5400000">
            <a:off x="4248149" y="4034791"/>
            <a:ext cx="647700" cy="350519"/>
          </a:xfrm>
          <a:prstGeom prst="rightArrow">
            <a:avLst/>
          </a:prstGeom>
          <a:solidFill>
            <a:schemeClr val="accent4">
              <a:lumMod val="50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876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990600"/>
            <a:ext cx="8001000" cy="1143000"/>
          </a:xfrm>
        </p:spPr>
        <p:txBody>
          <a:bodyPr>
            <a:normAutofit/>
          </a:bodyPr>
          <a:lstStyle/>
          <a:p>
            <a:r>
              <a:rPr lang="en-US" sz="4400" dirty="0" smtClean="0">
                <a:latin typeface="Century Gothic" pitchFamily="34" charset="0"/>
              </a:rPr>
              <a:t>RUDG Update v1.0</a:t>
            </a:r>
            <a:endParaRPr lang="en-US" sz="4400" dirty="0">
              <a:latin typeface="Century Gothic" pitchFamily="34" charset="0"/>
            </a:endParaRPr>
          </a:p>
        </p:txBody>
      </p:sp>
      <p:sp>
        <p:nvSpPr>
          <p:cNvPr id="2" name="Content Placeholder 1"/>
          <p:cNvSpPr>
            <a:spLocks noGrp="1"/>
          </p:cNvSpPr>
          <p:nvPr>
            <p:ph sz="half" idx="2"/>
          </p:nvPr>
        </p:nvSpPr>
        <p:spPr>
          <a:xfrm>
            <a:off x="5105400" y="2769606"/>
            <a:ext cx="3581400" cy="3086017"/>
          </a:xfrm>
        </p:spPr>
        <p:txBody>
          <a:bodyPr/>
          <a:lstStyle/>
          <a:p>
            <a:r>
              <a:rPr lang="en-US" dirty="0" smtClean="0"/>
              <a:t>Context</a:t>
            </a:r>
            <a:endParaRPr lang="en-US" dirty="0"/>
          </a:p>
          <a:p>
            <a:r>
              <a:rPr lang="en-US" dirty="0"/>
              <a:t>Progress</a:t>
            </a:r>
          </a:p>
          <a:p>
            <a:r>
              <a:rPr lang="en-US" dirty="0"/>
              <a:t>Next </a:t>
            </a:r>
            <a:r>
              <a:rPr lang="en-US" dirty="0" smtClean="0"/>
              <a:t>Steps</a:t>
            </a:r>
            <a:endParaRPr lang="en-US" dirty="0"/>
          </a:p>
        </p:txBody>
      </p:sp>
      <p:pic>
        <p:nvPicPr>
          <p:cNvPr id="6" name="Content Placeholder 10"/>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5800" y="2769606"/>
            <a:ext cx="4038600" cy="1737821"/>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780288"/>
          </a:xfrm>
        </p:spPr>
        <p:txBody>
          <a:bodyPr>
            <a:normAutofit fontScale="90000"/>
          </a:bodyPr>
          <a:lstStyle/>
          <a:p>
            <a:r>
              <a:rPr lang="en-US" dirty="0" smtClean="0"/>
              <a:t>Context</a:t>
            </a:r>
            <a:endParaRPr lang="en-US" dirty="0"/>
          </a:p>
        </p:txBody>
      </p:sp>
      <p:sp>
        <p:nvSpPr>
          <p:cNvPr id="4" name="Content Placeholder 3"/>
          <p:cNvSpPr>
            <a:spLocks noGrp="1"/>
          </p:cNvSpPr>
          <p:nvPr>
            <p:ph sz="half" idx="2"/>
          </p:nvPr>
        </p:nvSpPr>
        <p:spPr>
          <a:xfrm>
            <a:off x="4648200" y="1999488"/>
            <a:ext cx="4038600" cy="4038600"/>
          </a:xfrm>
        </p:spPr>
        <p:txBody>
          <a:bodyPr>
            <a:normAutofit fontScale="70000" lnSpcReduction="20000"/>
          </a:bodyPr>
          <a:lstStyle/>
          <a:p>
            <a:r>
              <a:rPr lang="en-US" dirty="0"/>
              <a:t>1997 Base Reuse Plan (BRP) requires creation of RUDG for:</a:t>
            </a:r>
          </a:p>
          <a:p>
            <a:pPr lvl="1"/>
            <a:r>
              <a:rPr lang="en-US" dirty="0"/>
              <a:t>Highway 1 Corridor</a:t>
            </a:r>
          </a:p>
          <a:p>
            <a:pPr lvl="1"/>
            <a:r>
              <a:rPr lang="en-US" dirty="0"/>
              <a:t>Town &amp; Village Centers</a:t>
            </a:r>
          </a:p>
          <a:p>
            <a:pPr lvl="1"/>
            <a:r>
              <a:rPr lang="en-US" dirty="0"/>
              <a:t>Regional Circulation Corridors</a:t>
            </a:r>
          </a:p>
          <a:p>
            <a:pPr lvl="1"/>
            <a:r>
              <a:rPr lang="en-US" dirty="0"/>
              <a:t>Trails Network</a:t>
            </a:r>
          </a:p>
          <a:p>
            <a:pPr lvl="1"/>
            <a:r>
              <a:rPr lang="en-US" dirty="0"/>
              <a:t>Gateways</a:t>
            </a:r>
          </a:p>
          <a:p>
            <a:pPr>
              <a:spcAft>
                <a:spcPts val="600"/>
              </a:spcAft>
            </a:pPr>
            <a:r>
              <a:rPr lang="en-US" dirty="0" smtClean="0"/>
              <a:t>Highway 1 Corridor Design Guidelines approved (2005) </a:t>
            </a:r>
          </a:p>
          <a:p>
            <a:pPr>
              <a:spcAft>
                <a:spcPts val="600"/>
              </a:spcAft>
            </a:pPr>
            <a:r>
              <a:rPr lang="en-US" dirty="0" smtClean="0"/>
              <a:t>Reassessment identified RUDG as outstanding FORA obligation (2012)</a:t>
            </a:r>
          </a:p>
          <a:p>
            <a:pPr>
              <a:spcAft>
                <a:spcPts val="600"/>
              </a:spcAft>
            </a:pPr>
            <a:r>
              <a:rPr lang="en-US" dirty="0" smtClean="0"/>
              <a:t>FORA </a:t>
            </a:r>
            <a:r>
              <a:rPr lang="en-US" dirty="0"/>
              <a:t>Board approved 2014 Work Plan including completion of </a:t>
            </a:r>
            <a:r>
              <a:rPr lang="en-US" dirty="0" smtClean="0"/>
              <a:t>RUDG</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742807"/>
            <a:ext cx="3657600" cy="25268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6911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04088"/>
          </a:xfrm>
        </p:spPr>
        <p:txBody>
          <a:bodyPr>
            <a:normAutofit/>
          </a:bodyPr>
          <a:lstStyle/>
          <a:p>
            <a:r>
              <a:rPr lang="en-US" sz="3600" dirty="0"/>
              <a:t>Progress: </a:t>
            </a:r>
            <a:r>
              <a:rPr lang="en-US" sz="3600" dirty="0" smtClean="0"/>
              <a:t>Committees &amp; Task Force</a:t>
            </a:r>
            <a:endParaRPr lang="en-US" sz="3600" dirty="0"/>
          </a:p>
        </p:txBody>
      </p:sp>
      <p:sp>
        <p:nvSpPr>
          <p:cNvPr id="3" name="Content Placeholder 2"/>
          <p:cNvSpPr>
            <a:spLocks noGrp="1"/>
          </p:cNvSpPr>
          <p:nvPr>
            <p:ph sz="half" idx="1"/>
          </p:nvPr>
        </p:nvSpPr>
        <p:spPr>
          <a:xfrm>
            <a:off x="457200" y="2027075"/>
            <a:ext cx="4648200" cy="4221325"/>
          </a:xfrm>
        </p:spPr>
        <p:txBody>
          <a:bodyPr>
            <a:normAutofit fontScale="70000" lnSpcReduction="20000"/>
          </a:bodyPr>
          <a:lstStyle/>
          <a:p>
            <a:r>
              <a:rPr lang="en-US" sz="2900" b="1" dirty="0"/>
              <a:t>Administrative Committee </a:t>
            </a:r>
            <a:r>
              <a:rPr lang="en-US" i="1" dirty="0"/>
              <a:t>(3/5/14)</a:t>
            </a:r>
          </a:p>
          <a:p>
            <a:pPr lvl="1"/>
            <a:r>
              <a:rPr lang="en-US" sz="2600" dirty="0"/>
              <a:t>Recognize value and issue complexity</a:t>
            </a:r>
          </a:p>
          <a:p>
            <a:pPr lvl="1"/>
            <a:r>
              <a:rPr lang="en-US" sz="2600" dirty="0"/>
              <a:t>RUDG delivery timing to minimize project review &amp; approval disruption</a:t>
            </a:r>
          </a:p>
          <a:p>
            <a:r>
              <a:rPr lang="en-US" sz="2900" b="1" dirty="0" smtClean="0"/>
              <a:t>Post-Reassessment </a:t>
            </a:r>
            <a:r>
              <a:rPr lang="en-US" sz="2900" b="1" dirty="0"/>
              <a:t>Advisory Committee </a:t>
            </a:r>
            <a:r>
              <a:rPr lang="en-US" sz="2900" dirty="0"/>
              <a:t>(</a:t>
            </a:r>
            <a:r>
              <a:rPr lang="en-US" sz="2900" dirty="0" smtClean="0"/>
              <a:t>3/6/14 &amp; 4/10/14)</a:t>
            </a:r>
            <a:endParaRPr lang="en-US" sz="2900" dirty="0"/>
          </a:p>
          <a:p>
            <a:pPr lvl="1"/>
            <a:r>
              <a:rPr lang="en-US" sz="2600" dirty="0"/>
              <a:t>Discuss design role in economic recovery &amp; job </a:t>
            </a:r>
            <a:r>
              <a:rPr lang="en-US" sz="2600" dirty="0" smtClean="0"/>
              <a:t>creation</a:t>
            </a:r>
          </a:p>
          <a:p>
            <a:r>
              <a:rPr lang="en-US" sz="2900" b="1" dirty="0" smtClean="0"/>
              <a:t>Task Force Appointments</a:t>
            </a:r>
          </a:p>
          <a:p>
            <a:pPr lvl="1"/>
            <a:r>
              <a:rPr lang="en-US" sz="2600" i="1" dirty="0" smtClean="0"/>
              <a:t>Marina, Seaside, Del Rey Oaks, Monterey City &amp; County</a:t>
            </a:r>
          </a:p>
          <a:p>
            <a:pPr lvl="1"/>
            <a:r>
              <a:rPr lang="en-US" sz="2600" i="1" dirty="0" smtClean="0"/>
              <a:t>Board members Beach &amp; Pendergrass</a:t>
            </a:r>
          </a:p>
          <a:p>
            <a:pPr lvl="1"/>
            <a:r>
              <a:rPr lang="en-US" sz="2900" b="1" i="1" dirty="0" smtClean="0"/>
              <a:t>First meeting: Tues 4/22</a:t>
            </a:r>
            <a:endParaRPr lang="en-US" sz="2900" b="1" i="1" dirty="0"/>
          </a:p>
          <a:p>
            <a:endParaRPr lang="en-US" dirty="0"/>
          </a:p>
        </p:txBody>
      </p:sp>
      <p:pic>
        <p:nvPicPr>
          <p:cNvPr id="5"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12511" y="2922978"/>
            <a:ext cx="3374288" cy="20300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6273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5400"/>
            <a:ext cx="8229600" cy="627888"/>
          </a:xfrm>
        </p:spPr>
        <p:txBody>
          <a:bodyPr>
            <a:normAutofit fontScale="90000"/>
          </a:bodyPr>
          <a:lstStyle/>
          <a:p>
            <a:r>
              <a:rPr lang="en-US" dirty="0"/>
              <a:t>Progress: Staff Follow-thru</a:t>
            </a:r>
          </a:p>
        </p:txBody>
      </p:sp>
      <p:sp>
        <p:nvSpPr>
          <p:cNvPr id="3" name="Content Placeholder 2"/>
          <p:cNvSpPr>
            <a:spLocks noGrp="1"/>
          </p:cNvSpPr>
          <p:nvPr>
            <p:ph sz="half" idx="1"/>
          </p:nvPr>
        </p:nvSpPr>
        <p:spPr>
          <a:xfrm>
            <a:off x="457200" y="2209800"/>
            <a:ext cx="4038600" cy="3566315"/>
          </a:xfrm>
        </p:spPr>
        <p:txBody>
          <a:bodyPr>
            <a:normAutofit fontScale="55000" lnSpcReduction="20000"/>
          </a:bodyPr>
          <a:lstStyle/>
          <a:p>
            <a:r>
              <a:rPr lang="en-US" sz="3600" b="1" dirty="0"/>
              <a:t>Consultant selection process</a:t>
            </a:r>
          </a:p>
          <a:p>
            <a:pPr lvl="1"/>
            <a:r>
              <a:rPr lang="en-US" sz="2900" dirty="0"/>
              <a:t>2-stage proposal solicitation</a:t>
            </a:r>
          </a:p>
          <a:p>
            <a:pPr lvl="1"/>
            <a:r>
              <a:rPr lang="en-US" sz="2900" dirty="0"/>
              <a:t>Request for Qualifications (RFQ) &gt; Request for Proposals (RFP) </a:t>
            </a:r>
          </a:p>
          <a:p>
            <a:pPr lvl="1"/>
            <a:r>
              <a:rPr lang="en-US" sz="2900" dirty="0"/>
              <a:t>Structured to produce high value proposals</a:t>
            </a:r>
          </a:p>
          <a:p>
            <a:r>
              <a:rPr lang="en-US" sz="3600" b="1" dirty="0" smtClean="0"/>
              <a:t>RFQ Released 3/21/14. Deadline 4/15/14 5:00pm</a:t>
            </a:r>
            <a:endParaRPr lang="en-US" sz="3600" b="1" dirty="0"/>
          </a:p>
          <a:p>
            <a:pPr lvl="1"/>
            <a:r>
              <a:rPr lang="en-US" sz="2900" dirty="0" smtClean="0"/>
              <a:t>Seeking </a:t>
            </a:r>
            <a:r>
              <a:rPr lang="en-US" sz="2900" dirty="0"/>
              <a:t>qualified service providers</a:t>
            </a:r>
          </a:p>
          <a:p>
            <a:pPr lvl="1"/>
            <a:r>
              <a:rPr lang="en-US" sz="2900" dirty="0"/>
              <a:t>Submissions to be reviewed by RUDG Advisory Task Force</a:t>
            </a:r>
          </a:p>
          <a:p>
            <a:r>
              <a:rPr lang="en-US" sz="2900" i="1" dirty="0"/>
              <a:t>Received ADMIN &amp; PRAC </a:t>
            </a:r>
            <a:r>
              <a:rPr lang="en-US" sz="2900" i="1" dirty="0" smtClean="0"/>
              <a:t>input</a:t>
            </a:r>
            <a:endParaRPr lang="en-US" sz="2900" i="1" dirty="0"/>
          </a:p>
        </p:txBody>
      </p:sp>
      <p:pic>
        <p:nvPicPr>
          <p:cNvPr id="5"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334000" y="2514600"/>
            <a:ext cx="2509837" cy="23794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4794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04088"/>
          </a:xfrm>
        </p:spPr>
        <p:txBody>
          <a:bodyPr>
            <a:normAutofit fontScale="90000"/>
          </a:bodyPr>
          <a:lstStyle/>
          <a:p>
            <a:r>
              <a:rPr lang="en-US" dirty="0" smtClean="0"/>
              <a:t>Next Steps</a:t>
            </a:r>
            <a:endParaRPr lang="en-US" dirty="0"/>
          </a:p>
        </p:txBody>
      </p:sp>
      <p:sp>
        <p:nvSpPr>
          <p:cNvPr id="4" name="Content Placeholder 3"/>
          <p:cNvSpPr>
            <a:spLocks noGrp="1"/>
          </p:cNvSpPr>
          <p:nvPr>
            <p:ph sz="half" idx="2"/>
          </p:nvPr>
        </p:nvSpPr>
        <p:spPr>
          <a:xfrm>
            <a:off x="4191000" y="1847088"/>
            <a:ext cx="4495800" cy="4553712"/>
          </a:xfrm>
        </p:spPr>
        <p:txBody>
          <a:bodyPr>
            <a:noAutofit/>
          </a:bodyPr>
          <a:lstStyle/>
          <a:p>
            <a:pPr>
              <a:spcAft>
                <a:spcPts val="600"/>
              </a:spcAft>
            </a:pPr>
            <a:r>
              <a:rPr lang="en-US" sz="2000" dirty="0" smtClean="0"/>
              <a:t>First Meeting of RUDG Task Force</a:t>
            </a:r>
          </a:p>
          <a:p>
            <a:pPr>
              <a:spcAft>
                <a:spcPts val="600"/>
              </a:spcAft>
            </a:pPr>
            <a:r>
              <a:rPr lang="en-US" sz="2000" dirty="0" smtClean="0"/>
              <a:t>Develop Request for Proposals (RFP)</a:t>
            </a:r>
          </a:p>
          <a:p>
            <a:pPr>
              <a:spcAft>
                <a:spcPts val="600"/>
              </a:spcAft>
            </a:pPr>
            <a:r>
              <a:rPr lang="en-US" sz="2000" dirty="0" smtClean="0"/>
              <a:t>Receive Statements of Qualification (SOQ)</a:t>
            </a:r>
          </a:p>
          <a:p>
            <a:pPr>
              <a:spcAft>
                <a:spcPts val="600"/>
              </a:spcAft>
            </a:pPr>
            <a:r>
              <a:rPr lang="en-US" sz="2000" dirty="0" smtClean="0"/>
              <a:t>Task Force reviews RFP, SOQ’s &amp; selects finalists</a:t>
            </a:r>
          </a:p>
          <a:p>
            <a:pPr>
              <a:spcAft>
                <a:spcPts val="600"/>
              </a:spcAft>
            </a:pPr>
            <a:r>
              <a:rPr lang="en-US" sz="2000" dirty="0"/>
              <a:t>Consultants present submittals</a:t>
            </a:r>
          </a:p>
          <a:p>
            <a:pPr>
              <a:spcAft>
                <a:spcPts val="600"/>
              </a:spcAft>
            </a:pPr>
            <a:r>
              <a:rPr lang="en-US" sz="2000" dirty="0"/>
              <a:t>Task Force recommends teams to Executive Officer/Board</a:t>
            </a:r>
          </a:p>
          <a:p>
            <a:pPr>
              <a:spcAft>
                <a:spcPts val="600"/>
              </a:spcAft>
            </a:pPr>
            <a:r>
              <a:rPr lang="en-US" sz="2000" dirty="0"/>
              <a:t>Commence RUDG Process</a:t>
            </a:r>
          </a:p>
        </p:txBody>
      </p:sp>
      <p:pic>
        <p:nvPicPr>
          <p:cNvPr id="5"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3400" y="2590800"/>
            <a:ext cx="3251200" cy="2438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8672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uperlogo-trim.tif"/>
          <p:cNvPicPr>
            <a:picLocks noChangeAspect="1"/>
          </p:cNvPicPr>
          <p:nvPr/>
        </p:nvPicPr>
        <p:blipFill>
          <a:blip r:embed="rId2" cstate="print"/>
          <a:stretch>
            <a:fillRect/>
          </a:stretch>
        </p:blipFill>
        <p:spPr>
          <a:xfrm>
            <a:off x="0" y="0"/>
            <a:ext cx="5341260" cy="6858000"/>
          </a:xfrm>
          <a:prstGeom prst="rect">
            <a:avLst/>
          </a:prstGeom>
        </p:spPr>
      </p:pic>
      <p:sp>
        <p:nvSpPr>
          <p:cNvPr id="12" name="TextBox 11"/>
          <p:cNvSpPr txBox="1"/>
          <p:nvPr/>
        </p:nvSpPr>
        <p:spPr>
          <a:xfrm>
            <a:off x="685800" y="2500279"/>
            <a:ext cx="6684560" cy="1754326"/>
          </a:xfrm>
          <a:prstGeom prst="rect">
            <a:avLst/>
          </a:prstGeom>
          <a:noFill/>
        </p:spPr>
        <p:txBody>
          <a:bodyPr wrap="square" rtlCol="0">
            <a:spAutoFit/>
          </a:bodyPr>
          <a:lstStyle/>
          <a:p>
            <a:r>
              <a:rPr lang="en-US" sz="5400" dirty="0" smtClean="0">
                <a:solidFill>
                  <a:srgbClr val="0E4263"/>
                </a:solidFill>
                <a:latin typeface="Century Gothic" pitchFamily="34" charset="0"/>
              </a:rPr>
              <a:t>BRP Re-assessment Category 3 Update</a:t>
            </a:r>
            <a:endParaRPr lang="en-US" sz="5400" dirty="0">
              <a:solidFill>
                <a:srgbClr val="0E4263"/>
              </a:solidFill>
              <a:latin typeface="Century Gothic" pitchFamily="34" charset="0"/>
            </a:endParaRPr>
          </a:p>
        </p:txBody>
      </p:sp>
      <p:pic>
        <p:nvPicPr>
          <p:cNvPr id="14" name="Picture 13" descr="powerpoint-background2.tif"/>
          <p:cNvPicPr>
            <a:picLocks noChangeAspect="1"/>
          </p:cNvPicPr>
          <p:nvPr/>
        </p:nvPicPr>
        <p:blipFill>
          <a:blip r:embed="rId3" cstate="print"/>
          <a:stretch>
            <a:fillRect/>
          </a:stretch>
        </p:blipFill>
        <p:spPr>
          <a:xfrm>
            <a:off x="0" y="0"/>
            <a:ext cx="9144000" cy="1035284"/>
          </a:xfrm>
          <a:prstGeom prst="rect">
            <a:avLst/>
          </a:prstGeom>
        </p:spPr>
      </p:pic>
    </p:spTree>
    <p:extLst>
      <p:ext uri="{BB962C8B-B14F-4D97-AF65-F5344CB8AC3E}">
        <p14:creationId xmlns:p14="http://schemas.microsoft.com/office/powerpoint/2010/main" val="40556180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94296" y="1066800"/>
            <a:ext cx="7555408" cy="5617571"/>
          </a:xfrm>
          <a:prstGeom prst="rect">
            <a:avLst/>
          </a:prstGeom>
        </p:spPr>
      </p:pic>
    </p:spTree>
    <p:extLst>
      <p:ext uri="{BB962C8B-B14F-4D97-AF65-F5344CB8AC3E}">
        <p14:creationId xmlns:p14="http://schemas.microsoft.com/office/powerpoint/2010/main" val="14064745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lstStyle/>
          <a:p>
            <a:r>
              <a:rPr lang="en-US" dirty="0" smtClean="0"/>
              <a:t>2014 Work Plan </a:t>
            </a:r>
            <a:endParaRPr lang="en-US" dirty="0"/>
          </a:p>
        </p:txBody>
      </p:sp>
      <p:sp>
        <p:nvSpPr>
          <p:cNvPr id="3" name="Content Placeholder 2"/>
          <p:cNvSpPr>
            <a:spLocks noGrp="1"/>
          </p:cNvSpPr>
          <p:nvPr>
            <p:ph idx="1"/>
          </p:nvPr>
        </p:nvSpPr>
        <p:spPr>
          <a:xfrm>
            <a:off x="457200" y="2133600"/>
            <a:ext cx="8229600" cy="4191000"/>
          </a:xfrm>
        </p:spPr>
        <p:txBody>
          <a:bodyPr/>
          <a:lstStyle/>
          <a:p>
            <a:pPr>
              <a:spcAft>
                <a:spcPts val="1200"/>
              </a:spcAft>
            </a:pPr>
            <a:r>
              <a:rPr lang="en-US" i="1" dirty="0" smtClean="0"/>
              <a:t>Approved by Board 2/13/14</a:t>
            </a:r>
          </a:p>
          <a:p>
            <a:pPr>
              <a:spcAft>
                <a:spcPts val="1200"/>
              </a:spcAft>
            </a:pPr>
            <a:r>
              <a:rPr lang="en-US" dirty="0" smtClean="0"/>
              <a:t>Includes a focus on completion of Category 3 Items</a:t>
            </a:r>
          </a:p>
          <a:p>
            <a:pPr>
              <a:spcAft>
                <a:spcPts val="1200"/>
              </a:spcAft>
            </a:pPr>
            <a:r>
              <a:rPr lang="en-US" dirty="0" smtClean="0"/>
              <a:t>Regional Urban Design Guidelines – </a:t>
            </a:r>
            <a:r>
              <a:rPr lang="en-US" i="1" dirty="0" smtClean="0"/>
              <a:t>outstanding FORA obligation</a:t>
            </a:r>
          </a:p>
          <a:p>
            <a:pPr>
              <a:spcAft>
                <a:spcPts val="1200"/>
              </a:spcAft>
            </a:pPr>
            <a:r>
              <a:rPr lang="en-US" dirty="0" smtClean="0"/>
              <a:t>Category 3 in Final Reassessment Report (FRR) outlines all remaining items for jurisdictions &amp; FORA</a:t>
            </a:r>
            <a:endParaRPr lang="en-US" dirty="0"/>
          </a:p>
        </p:txBody>
      </p:sp>
    </p:spTree>
    <p:extLst>
      <p:ext uri="{BB962C8B-B14F-4D97-AF65-F5344CB8AC3E}">
        <p14:creationId xmlns:p14="http://schemas.microsoft.com/office/powerpoint/2010/main" val="22902451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9">
      <a:dk1>
        <a:sysClr val="windowText" lastClr="000000"/>
      </a:dk1>
      <a:lt1>
        <a:sysClr val="window" lastClr="FFFFFF"/>
      </a:lt1>
      <a:dk2>
        <a:srgbClr val="04617B"/>
      </a:dk2>
      <a:lt2>
        <a:srgbClr val="CFDFED"/>
      </a:lt2>
      <a:accent1>
        <a:srgbClr val="0F6FC6"/>
      </a:accent1>
      <a:accent2>
        <a:srgbClr val="009DD9"/>
      </a:accent2>
      <a:accent3>
        <a:srgbClr val="105964"/>
      </a:accent3>
      <a:accent4>
        <a:srgbClr val="FDFCD0"/>
      </a:accent4>
      <a:accent5>
        <a:srgbClr val="DBE6B6"/>
      </a:accent5>
      <a:accent6>
        <a:srgbClr val="546321"/>
      </a:accent6>
      <a:hlink>
        <a:srgbClr val="C00000"/>
      </a:hlink>
      <a:folHlink>
        <a:srgbClr val="FFAFAF"/>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445</TotalTime>
  <Words>471</Words>
  <Application>Microsoft Office PowerPoint</Application>
  <PresentationFormat>On-screen Show (4:3)</PresentationFormat>
  <Paragraphs>78</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Century Gothic</vt:lpstr>
      <vt:lpstr>Constantia</vt:lpstr>
      <vt:lpstr>Wingdings 2</vt:lpstr>
      <vt:lpstr>Flow</vt:lpstr>
      <vt:lpstr>PowerPoint Presentation</vt:lpstr>
      <vt:lpstr>RUDG Update v1.0</vt:lpstr>
      <vt:lpstr>Context</vt:lpstr>
      <vt:lpstr>Progress: Committees &amp; Task Force</vt:lpstr>
      <vt:lpstr>Progress: Staff Follow-thru</vt:lpstr>
      <vt:lpstr>Next Steps</vt:lpstr>
      <vt:lpstr>PowerPoint Presentation</vt:lpstr>
      <vt:lpstr>PowerPoint Presentation</vt:lpstr>
      <vt:lpstr>2014 Work Plan </vt:lpstr>
      <vt:lpstr>Category 3: Implementation of Policies &amp; Programs</vt:lpstr>
      <vt:lpstr>Table 11</vt:lpstr>
      <vt:lpstr>Completion Process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lena</dc:creator>
  <cp:lastModifiedBy>Josh Metz</cp:lastModifiedBy>
  <cp:revision>38</cp:revision>
  <dcterms:created xsi:type="dcterms:W3CDTF">2013-11-25T22:32:03Z</dcterms:created>
  <dcterms:modified xsi:type="dcterms:W3CDTF">2014-04-11T19:03:00Z</dcterms:modified>
</cp:coreProperties>
</file>