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1"/>
  </p:handoutMasterIdLst>
  <p:sldIdLst>
    <p:sldId id="256" r:id="rId2"/>
    <p:sldId id="257" r:id="rId3"/>
    <p:sldId id="258" r:id="rId4"/>
    <p:sldId id="261" r:id="rId5"/>
    <p:sldId id="259" r:id="rId6"/>
    <p:sldId id="263" r:id="rId7"/>
    <p:sldId id="264" r:id="rId8"/>
    <p:sldId id="265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ACD9"/>
    <a:srgbClr val="2A547E"/>
    <a:srgbClr val="66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42" autoAdjust="0"/>
  </p:normalViewPr>
  <p:slideViewPr>
    <p:cSldViewPr>
      <p:cViewPr>
        <p:scale>
          <a:sx n="50" d="100"/>
          <a:sy n="50" d="100"/>
        </p:scale>
        <p:origin x="-160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0D9B86-2F81-41DB-A1DE-F33605E4DEF9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BCB959-AE41-48E9-B2B8-EE4AE4A3BD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C36D20-79B1-49BA-A27C-0C5128D7F016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BE4CB7-779B-4DC9-B439-68C0938C11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500" dirty="0" smtClean="0">
                <a:solidFill>
                  <a:srgbClr val="2A54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Former Fort Ord Prevailing Wage </a:t>
            </a:r>
            <a:r>
              <a:rPr lang="en-US" sz="4000" i="1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Application and Enforcement</a:t>
            </a:r>
            <a:endParaRPr lang="en-US" sz="4000" i="1" dirty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newLogo-lar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7600" y="228600"/>
            <a:ext cx="1905000" cy="190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54864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Arial" pitchFamily="34" charset="0"/>
                <a:cs typeface="Arial" pitchFamily="34" charset="0"/>
              </a:rPr>
              <a:t>Michael Houlemard</a:t>
            </a:r>
          </a:p>
          <a:p>
            <a:pPr algn="ctr"/>
            <a:r>
              <a:rPr lang="en-US" sz="2500" dirty="0" smtClean="0">
                <a:latin typeface="Arial" pitchFamily="34" charset="0"/>
                <a:cs typeface="Arial" pitchFamily="34" charset="0"/>
              </a:rPr>
              <a:t>Fort Ord Reuse Authority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Prevailing Wage - Definition</a:t>
            </a:r>
            <a:endParaRPr lang="en-US" b="1" dirty="0">
              <a:solidFill>
                <a:srgbClr val="2A547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8610600" cy="4117848"/>
          </a:xfrm>
        </p:spPr>
        <p:txBody>
          <a:bodyPr>
            <a:normAutofit/>
          </a:bodyPr>
          <a:lstStyle/>
          <a:p>
            <a:pPr marL="63500" indent="12700" algn="ctr">
              <a:buNone/>
            </a:pPr>
            <a:endParaRPr lang="en-US" sz="1500" dirty="0" smtClean="0"/>
          </a:p>
          <a:p>
            <a:pPr marL="63500" indent="1270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hourly wage, including benefits and overtime, paid to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group of,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laborers, mechanics, and tradesmen within a particular region.</a:t>
            </a:r>
          </a:p>
          <a:p>
            <a:pPr marL="63500" indent="12700">
              <a:buNone/>
            </a:pPr>
            <a:endParaRPr lang="en-US" sz="2500" dirty="0" smtClean="0"/>
          </a:p>
          <a:p>
            <a:pPr marL="63500" indent="12700" algn="just">
              <a:buNone/>
            </a:pPr>
            <a:r>
              <a:rPr lang="en-US" sz="2500" dirty="0" smtClean="0">
                <a:solidFill>
                  <a:srgbClr val="2A547E"/>
                </a:solidFill>
              </a:rPr>
              <a:t>Prevailing Wage (PW) Rate law is based upon the premise that government is a major public client in the local economy and should use its buying power and state contract law to provide adequate wages.</a:t>
            </a:r>
            <a:endParaRPr lang="en-US" sz="2500" dirty="0">
              <a:solidFill>
                <a:srgbClr val="2A547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Prevailing Wage In California</a:t>
            </a:r>
            <a:endParaRPr lang="en-US" b="1" dirty="0">
              <a:solidFill>
                <a:srgbClr val="2A547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4958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California Labor Code establishes </a:t>
            </a:r>
            <a:r>
              <a:rPr lang="en-US" sz="2600" dirty="0" smtClean="0"/>
              <a:t>PW requirements for </a:t>
            </a:r>
            <a:r>
              <a:rPr lang="en-US" sz="2600" dirty="0" smtClean="0"/>
              <a:t>public works projects.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“Public works” includes, “construction, alteration, demolition, or repair work done under contract and paid for in whole or in part out of public funds.” (Labor Code § 1720)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The general prevailing rate of hourly wages is determined by the California Department of Industrial Relations.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California is divided into Northern and Southern regions. (Monterey County is in Area 2 of Northern California)</a:t>
            </a:r>
          </a:p>
          <a:p>
            <a:pPr>
              <a:buFont typeface="Arial" pitchFamily="34" charset="0"/>
              <a:buChar char="•"/>
            </a:pPr>
            <a:endParaRPr lang="en-US" sz="15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09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Prevailing Wage - FORA History </a:t>
            </a:r>
            <a:endParaRPr lang="en-US" b="1" dirty="0">
              <a:solidFill>
                <a:srgbClr val="2A547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676400"/>
          <a:ext cx="8534400" cy="441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638800"/>
              </a:tblGrid>
              <a:tr h="381001">
                <a:tc>
                  <a:txBody>
                    <a:bodyPr/>
                    <a:lstStyle/>
                    <a:p>
                      <a:pPr algn="r"/>
                      <a:r>
                        <a:rPr lang="en-US" sz="2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Jul. 1995</a:t>
                      </a:r>
                      <a:endParaRPr lang="en-US" sz="2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FORA Procurement Code Adopted (Ord. 95-01)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721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Apr.</a:t>
                      </a:r>
                      <a:r>
                        <a:rPr lang="en-US" sz="2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1996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FORA Master Resolution – Chapter 3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Mar. 2006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FORA Counsel Clarifies PW Policy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Jul. 2006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Trades Council Requests PW Reports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Oct.</a:t>
                      </a:r>
                      <a:r>
                        <a:rPr lang="en-US" sz="2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2006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FORA Counsel Opinion – PW Enforcement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Nov.</a:t>
                      </a:r>
                      <a:r>
                        <a:rPr lang="en-US" sz="2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2006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Executive Committee/Board PW Review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Nov. 2006 - Jan. 2007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FORA Board Debates PW Policy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Feb. 2007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Trades Council Sues for PW Enforcement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Feb. 2007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Special PW Board Workshop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92176">
                <a:tc>
                  <a:txBody>
                    <a:bodyPr/>
                    <a:lstStyle/>
                    <a:p>
                      <a:pPr algn="r"/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Mar.</a:t>
                      </a:r>
                      <a:r>
                        <a:rPr lang="en-US" sz="21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2007</a:t>
                      </a:r>
                      <a:endParaRPr lang="en-US" sz="2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Master Resolution Amendment (Res. 07-4) – Clarifies 1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Generation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Construction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1524000"/>
            <a:ext cx="86106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2A547E"/>
                </a:solidFill>
              </a:rPr>
              <a:t>3.03.90       PREVAILING WAGES</a:t>
            </a:r>
          </a:p>
          <a:p>
            <a:pPr algn="just"/>
            <a:endParaRPr lang="en-US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Shall be paid to all workers for 1</a:t>
            </a:r>
            <a:r>
              <a:rPr lang="en-US" sz="2300" baseline="30000" dirty="0" smtClean="0"/>
              <a:t>st</a:t>
            </a:r>
            <a:r>
              <a:rPr lang="en-US" sz="2300" dirty="0" smtClean="0"/>
              <a:t> generation construction on parcels subject to the Base Reuse Plan. </a:t>
            </a:r>
          </a:p>
          <a:p>
            <a:pPr marL="285750" indent="-285750"/>
            <a:endParaRPr lang="en-US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Applies to work performed under development entitlements and by contract with a FORA member agency, including their transferees, agents, successors-in-interest, developers or building contractors.</a:t>
            </a:r>
          </a:p>
          <a:p>
            <a:pPr marL="285750" indent="-285750"/>
            <a:endParaRPr lang="en-US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Member  agencies  shall provide notice of the policy in all contracts and deeds.</a:t>
            </a:r>
          </a:p>
          <a:p>
            <a:pPr marL="285750" indent="-285750"/>
            <a:endParaRPr lang="en-US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FORA </a:t>
            </a:r>
            <a:r>
              <a:rPr lang="en-US" sz="2300" dirty="0" smtClean="0"/>
              <a:t>determines </a:t>
            </a:r>
            <a:r>
              <a:rPr lang="en-US" sz="2300" dirty="0" smtClean="0"/>
              <a:t>member agency compliance </a:t>
            </a:r>
            <a:r>
              <a:rPr lang="en-US" sz="2300" dirty="0" smtClean="0"/>
              <a:t>through consistency determinations (Master Resolution Chapter 8).</a:t>
            </a:r>
            <a:endParaRPr lang="en-US" sz="23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 algn="just"/>
            <a:endParaRPr lang="en-US" sz="20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FORA Master Resolution Requirements</a:t>
            </a:r>
            <a:endParaRPr lang="en-US" b="1" dirty="0">
              <a:solidFill>
                <a:srgbClr val="2A547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FORA Master Resolution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6868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2A547E"/>
                </a:solidFill>
              </a:rPr>
              <a:t>3.03.90       PREVAILING WAGES</a:t>
            </a:r>
          </a:p>
          <a:p>
            <a:pPr>
              <a:buNone/>
            </a:pPr>
            <a:endParaRPr lang="en-US" sz="1000" b="1" dirty="0" smtClean="0">
              <a:solidFill>
                <a:srgbClr val="2A547E"/>
              </a:solidFill>
            </a:endParaRPr>
          </a:p>
          <a:p>
            <a:pPr marL="44450" indent="-44450" algn="just">
              <a:buNone/>
            </a:pPr>
            <a:r>
              <a:rPr lang="en-US" sz="2400" i="1" dirty="0" smtClean="0">
                <a:solidFill>
                  <a:srgbClr val="2A547E"/>
                </a:solidFill>
              </a:rPr>
              <a:t>“In addition to the exceptions enumerated…in </a:t>
            </a:r>
            <a:r>
              <a:rPr lang="en-US" sz="2400" i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§1.01.050…this policy does not apply to:</a:t>
            </a:r>
            <a:endParaRPr lang="en-US" sz="2400" i="1" dirty="0" smtClean="0">
              <a:solidFill>
                <a:srgbClr val="2A547E"/>
              </a:solidFill>
            </a:endParaRPr>
          </a:p>
          <a:p>
            <a:pPr algn="just">
              <a:buNone/>
            </a:pPr>
            <a:endParaRPr lang="en-US" sz="1500" b="1" dirty="0" smtClean="0">
              <a:solidFill>
                <a:srgbClr val="56ACD9"/>
              </a:solidFill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FORA/member jurisdiction construction workforce.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0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Developer full-time employee construction work, unless performing work of a contractor.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0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Post-occupancy permit construction improvements.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0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Affordable housing as exempted under California law.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0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Facilities constructed for charitable purposes and owned by a 501(c)(3) non-profit  organization.”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How is Prevailing Wage Applied?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81200"/>
            <a:ext cx="8534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 All FORA bid documents contain information regarding the applicability of PW rates, either state or federal. </a:t>
            </a:r>
          </a:p>
          <a:p>
            <a:pPr marL="228600" indent="-228600" algn="just"/>
            <a:endParaRPr lang="en-US" sz="2400" dirty="0" smtClean="0"/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Bidders are also informed that the applicable PW rate applies to all subcontractors performing work valued at more than 5% of the total contract.</a:t>
            </a:r>
          </a:p>
          <a:p>
            <a:pPr marL="228600" indent="-228600" algn="just">
              <a:buFont typeface="Arial" pitchFamily="34" charset="0"/>
              <a:buChar char="•"/>
            </a:pPr>
            <a:endParaRPr lang="en-US" sz="2400" dirty="0" smtClean="0"/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PW rates apply </a:t>
            </a:r>
            <a:r>
              <a:rPr lang="en-US" sz="2400" dirty="0" smtClean="0"/>
              <a:t>to workers </a:t>
            </a:r>
            <a:r>
              <a:rPr lang="en-US" sz="2400" dirty="0" smtClean="0"/>
              <a:t>assigned to the contracted project, and do not extend to workers who are ancillary to the construction (e.g., drivers delivering materials).</a:t>
            </a:r>
          </a:p>
          <a:p>
            <a:pPr marL="228600" indent="-228600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797552"/>
          </a:xfrm>
        </p:spPr>
        <p:txBody>
          <a:bodyPr>
            <a:normAutofit fontScale="92500" lnSpcReduction="20000"/>
          </a:bodyPr>
          <a:lstStyle/>
          <a:p>
            <a:pPr marL="63500" indent="12700" algn="ctr">
              <a:spcBef>
                <a:spcPts val="0"/>
              </a:spcBef>
              <a:buNone/>
            </a:pPr>
            <a:r>
              <a:rPr lang="en-US" sz="2900" dirty="0" smtClean="0">
                <a:solidFill>
                  <a:srgbClr val="66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 is the enforcement agency for contracts to which FORA is a direct party. The member agency is responsible for enforcement of all other contracts</a:t>
            </a:r>
            <a:r>
              <a:rPr lang="en-US" sz="2900" dirty="0" smtClean="0">
                <a:solidFill>
                  <a:srgbClr val="66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3500" indent="12700" algn="ctr">
              <a:spcBef>
                <a:spcPts val="0"/>
              </a:spcBef>
              <a:buNone/>
            </a:pPr>
            <a:endParaRPr lang="en-US" sz="900" dirty="0" smtClean="0">
              <a:solidFill>
                <a:srgbClr val="66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3500" indent="12700" algn="ctr">
              <a:spcBef>
                <a:spcPts val="0"/>
              </a:spcBef>
              <a:buNone/>
            </a:pPr>
            <a:endParaRPr lang="en-US" sz="1000" dirty="0" smtClean="0">
              <a:solidFill>
                <a:srgbClr val="66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3500" indent="12700">
              <a:spcBef>
                <a:spcPts val="0"/>
              </a:spcBef>
              <a:buNone/>
            </a:pPr>
            <a:r>
              <a:rPr lang="en-US" sz="2600" b="1" u="sng" dirty="0" smtClean="0"/>
              <a:t>FORA Enforcement Measures:</a:t>
            </a:r>
          </a:p>
          <a:p>
            <a:pPr marL="63500" indent="12700">
              <a:spcBef>
                <a:spcPts val="0"/>
              </a:spcBef>
              <a:buNone/>
            </a:pPr>
            <a:endParaRPr lang="en-US" sz="1200" b="1" u="sng" dirty="0" smtClean="0"/>
          </a:p>
          <a:p>
            <a:pPr marL="63500" indent="12700">
              <a:spcBef>
                <a:spcPts val="0"/>
              </a:spcBef>
              <a:buNone/>
            </a:pPr>
            <a:endParaRPr lang="en-US" sz="500" b="1" u="sng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 smtClean="0"/>
              <a:t>During construction, contractors submit monthly certified payroll(s) for their labor force and that of each subcontractor.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1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 smtClean="0"/>
              <a:t>FORA compares # of workers to the certified payroll(s) and ensures compliance with the current PW rate per trade.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en-US" sz="11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 smtClean="0"/>
              <a:t>Failure of the contractor/subcontractor to meet prevailing wage obligations is addressed is several ways, from issuance of a Correction Notice to referral to the Department of Industrial Relations for action and resolution.</a:t>
            </a:r>
          </a:p>
          <a:p>
            <a:pPr lvl="3">
              <a:buFont typeface="Wingdings" pitchFamily="2" charset="2"/>
              <a:buChar char="Ø"/>
            </a:pP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A547E"/>
                </a:solidFill>
                <a:latin typeface="Arial" pitchFamily="34" charset="0"/>
                <a:cs typeface="Arial" pitchFamily="34" charset="0"/>
              </a:rPr>
              <a:t>Reference Documents</a:t>
            </a:r>
            <a:endParaRPr lang="en-US" b="1" dirty="0">
              <a:solidFill>
                <a:srgbClr val="2A547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304800" y="1828800"/>
            <a:ext cx="8503920" cy="4399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</a:t>
            </a:r>
            <a:r>
              <a:rPr lang="en-US" sz="3200" dirty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Code (Sections 1720-1743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spcBef>
                <a:spcPts val="0"/>
              </a:spcBef>
              <a:buClrTx/>
              <a:buNone/>
            </a:pPr>
            <a:endParaRPr lang="en-US" sz="1500" dirty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Health &amp; Safety Code (past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lvl="1" algn="l">
              <a:spcBef>
                <a:spcPts val="0"/>
              </a:spcBef>
              <a:buClrTx/>
              <a:buNone/>
            </a:pPr>
            <a:endParaRPr lang="en-US" sz="1500" dirty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Jurisdictional Requirements</a:t>
            </a:r>
          </a:p>
          <a:p>
            <a:pPr marL="0" lvl="1" algn="l">
              <a:spcBef>
                <a:spcPts val="0"/>
              </a:spcBef>
              <a:buClrTx/>
              <a:buNone/>
            </a:pPr>
            <a:endParaRPr lang="en-US" sz="1500" dirty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 Resolution #07-4 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(PW Policy) </a:t>
            </a:r>
          </a:p>
          <a:p>
            <a:pPr marL="0" lvl="1" algn="l">
              <a:buClrTx/>
              <a:buNone/>
            </a:pPr>
            <a:endParaRPr lang="en-US" sz="1500" dirty="0" smtClean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 Master Resolution</a:t>
            </a: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endParaRPr lang="en-US" sz="1500" dirty="0" smtClean="0">
              <a:solidFill>
                <a:srgbClr val="56ACD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l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FAQs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FORA website at 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www.fora.org</a:t>
            </a:r>
            <a:r>
              <a:rPr lang="en-US" sz="3200" dirty="0" smtClean="0">
                <a:solidFill>
                  <a:srgbClr val="56AC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342E2A"/>
      </a:accent1>
      <a:accent2>
        <a:srgbClr val="CCB400"/>
      </a:accent2>
      <a:accent3>
        <a:srgbClr val="628030"/>
      </a:accent3>
      <a:accent4>
        <a:srgbClr val="463D38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600</TotalTime>
  <Words>642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 Former Fort Ord Prevailing Wage Application and Enforcement</vt:lpstr>
      <vt:lpstr>Prevailing Wage - Definition</vt:lpstr>
      <vt:lpstr>Prevailing Wage In California</vt:lpstr>
      <vt:lpstr>Prevailing Wage - FORA History </vt:lpstr>
      <vt:lpstr>FORA Master Resolution Requirements</vt:lpstr>
      <vt:lpstr>FORA Master Resolution Exceptions</vt:lpstr>
      <vt:lpstr>How is Prevailing Wage Applied?</vt:lpstr>
      <vt:lpstr>Enforcement</vt:lpstr>
      <vt:lpstr>Reference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PREVAILING WAGE Requirements and Enforcement on Fort Ord</dc:title>
  <dc:creator>lena</dc:creator>
  <cp:lastModifiedBy>lena</cp:lastModifiedBy>
  <cp:revision>73</cp:revision>
  <dcterms:created xsi:type="dcterms:W3CDTF">2013-08-14T22:34:38Z</dcterms:created>
  <dcterms:modified xsi:type="dcterms:W3CDTF">2013-09-13T18:05:50Z</dcterms:modified>
</cp:coreProperties>
</file>