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2" r:id="rId3"/>
    <p:sldId id="263" r:id="rId4"/>
    <p:sldId id="257" r:id="rId5"/>
    <p:sldId id="272" r:id="rId6"/>
    <p:sldId id="265" r:id="rId7"/>
    <p:sldId id="268" r:id="rId8"/>
    <p:sldId id="269" r:id="rId9"/>
    <p:sldId id="270" r:id="rId10"/>
    <p:sldId id="271" r:id="rId11"/>
    <p:sldId id="273"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8034"/>
    <a:srgbClr val="91D3A1"/>
    <a:srgbClr val="F3D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4A5DBF-29FD-4B8F-8B85-1F5670C697C5}" type="datetimeFigureOut">
              <a:rPr lang="en-US" smtClean="0"/>
              <a:pPr/>
              <a:t>9/13/2013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208E258-3FAB-4F5B-AE81-126C8E1A8E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4A5DBF-29FD-4B8F-8B85-1F5670C697C5}"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4A5DBF-29FD-4B8F-8B85-1F5670C697C5}"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4A5DBF-29FD-4B8F-8B85-1F5670C697C5}"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4A5DBF-29FD-4B8F-8B85-1F5670C697C5}"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8E258-3FAB-4F5B-AE81-126C8E1A8E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4A5DBF-29FD-4B8F-8B85-1F5670C697C5}"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4A5DBF-29FD-4B8F-8B85-1F5670C697C5}" type="datetimeFigureOut">
              <a:rPr lang="en-US" smtClean="0"/>
              <a:pPr/>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4A5DBF-29FD-4B8F-8B85-1F5670C697C5}" type="datetimeFigureOut">
              <a:rPr lang="en-US" smtClean="0"/>
              <a:pPr/>
              <a:t>9/13/2013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A5DBF-29FD-4B8F-8B85-1F5670C697C5}" type="datetimeFigureOut">
              <a:rPr lang="en-US" smtClean="0"/>
              <a:pPr/>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4A5DBF-29FD-4B8F-8B85-1F5670C697C5}"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8E258-3FAB-4F5B-AE81-126C8E1A8E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4A5DBF-29FD-4B8F-8B85-1F5670C697C5}"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208E258-3FAB-4F5B-AE81-126C8E1A8E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A4A5DBF-29FD-4B8F-8B85-1F5670C697C5}" type="datetimeFigureOut">
              <a:rPr lang="en-US" smtClean="0"/>
              <a:pPr/>
              <a:t>9/13/2013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08E258-3FAB-4F5B-AE81-126C8E1A8E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400000"/>
                <a:alpha val="0"/>
              </a:schemeClr>
            </a:gs>
            <a:gs pos="25000">
              <a:schemeClr val="bg2">
                <a:tint val="83000"/>
                <a:satMod val="320000"/>
              </a:schemeClr>
            </a:gs>
            <a:gs pos="100000">
              <a:schemeClr val="bg2">
                <a:shade val="15000"/>
                <a:satMod val="32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1027" name="Picture 3" descr="C:\Users\darren.FORA\AppData\Local\Microsoft\Windows\Temporary Internet Files\Content.Outlook\2LL422WP\logo.png"/>
          <p:cNvPicPr>
            <a:picLocks noChangeAspect="1" noChangeArrowheads="1"/>
          </p:cNvPicPr>
          <p:nvPr/>
        </p:nvPicPr>
        <p:blipFill>
          <a:blip r:embed="rId2" cstate="print"/>
          <a:srcRect/>
          <a:stretch>
            <a:fillRect/>
          </a:stretch>
        </p:blipFill>
        <p:spPr bwMode="auto">
          <a:xfrm>
            <a:off x="228600" y="838200"/>
            <a:ext cx="1584197" cy="1600200"/>
          </a:xfrm>
          <a:prstGeom prst="rect">
            <a:avLst/>
          </a:prstGeom>
          <a:noFill/>
          <a:effectLst>
            <a:outerShdw blurRad="50800" dist="38100" dir="2700000" algn="tl" rotWithShape="0">
              <a:prstClr val="black">
                <a:alpha val="40000"/>
              </a:prstClr>
            </a:outerShdw>
          </a:effectLst>
        </p:spPr>
      </p:pic>
      <p:sp>
        <p:nvSpPr>
          <p:cNvPr id="2" name="Title 1"/>
          <p:cNvSpPr>
            <a:spLocks noGrp="1"/>
          </p:cNvSpPr>
          <p:nvPr>
            <p:ph type="ctrTitle"/>
          </p:nvPr>
        </p:nvSpPr>
        <p:spPr>
          <a:xfrm>
            <a:off x="1676400" y="457200"/>
            <a:ext cx="7467600" cy="1676400"/>
          </a:xfrm>
        </p:spPr>
        <p:txBody>
          <a:bodyPr>
            <a:normAutofit fontScale="90000"/>
          </a:bodyPr>
          <a:lstStyle/>
          <a:p>
            <a:pPr algn="ctr"/>
            <a:r>
              <a:rPr lang="en-US" sz="5400" b="0" dirty="0" smtClean="0">
                <a:solidFill>
                  <a:schemeClr val="bg1"/>
                </a:solidFill>
                <a:effectLst>
                  <a:outerShdw blurRad="50800" dist="38100" dir="2700000" algn="tl" rotWithShape="0">
                    <a:schemeClr val="tx1">
                      <a:lumMod val="95000"/>
                      <a:alpha val="40000"/>
                    </a:schemeClr>
                  </a:outerShdw>
                </a:effectLst>
                <a:latin typeface="Arial" pitchFamily="34" charset="0"/>
                <a:cs typeface="Arial" pitchFamily="34" charset="0"/>
              </a:rPr>
              <a:t>Fort Ord Reuse Authority</a:t>
            </a:r>
            <a:r>
              <a:rPr lang="en-US" sz="4000" b="0" dirty="0" smtClean="0"/>
              <a:t/>
            </a:r>
            <a:br>
              <a:rPr lang="en-US" sz="4000" b="0" dirty="0" smtClean="0"/>
            </a:br>
            <a:endParaRPr lang="en-US" sz="4000" b="0" dirty="0"/>
          </a:p>
        </p:txBody>
      </p:sp>
      <p:sp>
        <p:nvSpPr>
          <p:cNvPr id="3" name="Subtitle 2"/>
          <p:cNvSpPr>
            <a:spLocks noGrp="1"/>
          </p:cNvSpPr>
          <p:nvPr>
            <p:ph type="subTitle" idx="1"/>
          </p:nvPr>
        </p:nvSpPr>
        <p:spPr>
          <a:xfrm>
            <a:off x="1447800" y="1676400"/>
            <a:ext cx="7168896" cy="1752600"/>
          </a:xfrm>
        </p:spPr>
        <p:txBody>
          <a:bodyPr>
            <a:normAutofit fontScale="85000" lnSpcReduction="20000"/>
          </a:bodyPr>
          <a:lstStyle/>
          <a:p>
            <a:pPr algn="ctr">
              <a:spcBef>
                <a:spcPts val="0"/>
              </a:spcBef>
              <a:buNone/>
            </a:pPr>
            <a:r>
              <a:rPr lang="en-US" sz="6000" i="1" dirty="0" smtClean="0">
                <a:solidFill>
                  <a:schemeClr val="tx2"/>
                </a:solidFill>
                <a:latin typeface="Gabriola" pitchFamily="82" charset="0"/>
                <a:cs typeface="Arial" pitchFamily="34" charset="0"/>
              </a:rPr>
              <a:t>Habitat Conservation Plan (HCP) Governance/Implementation </a:t>
            </a:r>
          </a:p>
          <a:p>
            <a:pPr algn="ctr">
              <a:spcBef>
                <a:spcPts val="0"/>
              </a:spcBef>
              <a:buNone/>
            </a:pPr>
            <a:r>
              <a:rPr lang="en-US" sz="4000" dirty="0" smtClean="0">
                <a:solidFill>
                  <a:schemeClr val="tx2"/>
                </a:solidFill>
                <a:latin typeface="Gabriola" pitchFamily="82" charset="0"/>
                <a:cs typeface="Arial" pitchFamily="34" charset="0"/>
              </a:rPr>
              <a:t>September 4, 2013 Presentation</a:t>
            </a:r>
          </a:p>
        </p:txBody>
      </p:sp>
      <p:sp>
        <p:nvSpPr>
          <p:cNvPr id="6" name="TextBox 5"/>
          <p:cNvSpPr txBox="1"/>
          <p:nvPr/>
        </p:nvSpPr>
        <p:spPr>
          <a:xfrm>
            <a:off x="2057400" y="5715000"/>
            <a:ext cx="4953000" cy="892552"/>
          </a:xfrm>
          <a:prstGeom prst="rect">
            <a:avLst/>
          </a:prstGeom>
          <a:noFill/>
        </p:spPr>
        <p:txBody>
          <a:bodyPr wrap="square" rtlCol="0">
            <a:spAutoFit/>
          </a:bodyPr>
          <a:lstStyle/>
          <a:p>
            <a:pPr algn="ctr"/>
            <a: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Jonathan Garcia</a:t>
            </a:r>
          </a:p>
          <a:p>
            <a:pPr algn="ctr"/>
            <a: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Senior Planner</a:t>
            </a:r>
            <a:endParaRPr lang="en-US" sz="2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20482" name="Picture 2" descr="http://www.fora.org/images/fortord.jpg"/>
          <p:cNvPicPr>
            <a:picLocks noChangeAspect="1" noChangeArrowheads="1"/>
          </p:cNvPicPr>
          <p:nvPr/>
        </p:nvPicPr>
        <p:blipFill>
          <a:blip r:embed="rId3" cstate="print"/>
          <a:srcRect/>
          <a:stretch>
            <a:fillRect/>
          </a:stretch>
        </p:blipFill>
        <p:spPr bwMode="auto">
          <a:xfrm>
            <a:off x="1371600" y="3429000"/>
            <a:ext cx="6343316" cy="1981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rmAutofit/>
          </a:bodyPr>
          <a:lstStyle/>
          <a:p>
            <a:r>
              <a:rPr lang="en-US" dirty="0" smtClean="0"/>
              <a:t>Draft HCP Ordinance/Policy </a:t>
            </a:r>
            <a:endParaRPr lang="en-US" dirty="0"/>
          </a:p>
        </p:txBody>
      </p:sp>
      <p:sp>
        <p:nvSpPr>
          <p:cNvPr id="3" name="Content Placeholder 2"/>
          <p:cNvSpPr>
            <a:spLocks noGrp="1"/>
          </p:cNvSpPr>
          <p:nvPr>
            <p:ph idx="1"/>
          </p:nvPr>
        </p:nvSpPr>
        <p:spPr>
          <a:xfrm>
            <a:off x="228600" y="1935480"/>
            <a:ext cx="8686800" cy="4389120"/>
          </a:xfrm>
        </p:spPr>
        <p:txBody>
          <a:bodyPr>
            <a:normAutofit/>
          </a:bodyPr>
          <a:lstStyle/>
          <a:p>
            <a:pPr>
              <a:buClr>
                <a:schemeClr val="accent6">
                  <a:lumMod val="50000"/>
                </a:schemeClr>
              </a:buClr>
              <a:buSzPct val="75000"/>
              <a:buFont typeface="Wingdings" pitchFamily="2" charset="2"/>
              <a:buChar char="v"/>
            </a:pPr>
            <a:r>
              <a:rPr lang="en-US" dirty="0" smtClean="0"/>
              <a:t>Provides for FORA Community Facilities District (CFD) Special Tax collection to fund HCP endowments</a:t>
            </a:r>
          </a:p>
          <a:p>
            <a:pPr>
              <a:buClr>
                <a:schemeClr val="accent6">
                  <a:lumMod val="50000"/>
                </a:schemeClr>
              </a:buClr>
              <a:buSzPct val="75000"/>
              <a:buFont typeface="Wingdings" pitchFamily="2" charset="2"/>
              <a:buChar char="v"/>
            </a:pPr>
            <a:r>
              <a:rPr lang="en-US" dirty="0" smtClean="0"/>
              <a:t>Describes certificate of inclusion procedures for </a:t>
            </a:r>
            <a:r>
              <a:rPr lang="en-US" dirty="0" err="1" smtClean="0"/>
              <a:t>Permittees</a:t>
            </a:r>
            <a:r>
              <a:rPr lang="en-US" dirty="0" smtClean="0"/>
              <a:t> to extend take to third-parties</a:t>
            </a:r>
          </a:p>
        </p:txBody>
      </p:sp>
    </p:spTree>
    <p:extLst>
      <p:ext uri="{BB962C8B-B14F-4D97-AF65-F5344CB8AC3E}">
        <p14:creationId xmlns:p14="http://schemas.microsoft.com/office/powerpoint/2010/main" val="2729591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209550" y="296863"/>
            <a:ext cx="8666163" cy="6299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1"/>
          <a:lstStyle/>
          <a:p>
            <a:pPr algn="ctr"/>
            <a:endParaRPr lang="en-US" sz="2400" u="sng" dirty="0" smtClean="0">
              <a:latin typeface="Times New Roman" pitchFamily="18" charset="0"/>
            </a:endParaRPr>
          </a:p>
          <a:p>
            <a:pPr algn="ctr"/>
            <a:r>
              <a:rPr lang="en-US" sz="2400" u="sng" dirty="0" smtClean="0">
                <a:latin typeface="Times New Roman" pitchFamily="18" charset="0"/>
              </a:rPr>
              <a:t>HCP Documents/Operational </a:t>
            </a:r>
            <a:r>
              <a:rPr lang="en-US" sz="2400" u="sng" dirty="0">
                <a:latin typeface="Times New Roman" pitchFamily="18" charset="0"/>
              </a:rPr>
              <a:t>Relationships</a:t>
            </a:r>
          </a:p>
        </p:txBody>
      </p:sp>
      <p:sp>
        <p:nvSpPr>
          <p:cNvPr id="7171" name="AutoShape 6"/>
          <p:cNvSpPr>
            <a:spLocks noChangeArrowheads="1"/>
          </p:cNvSpPr>
          <p:nvPr/>
        </p:nvSpPr>
        <p:spPr bwMode="auto">
          <a:xfrm>
            <a:off x="6245225" y="2032000"/>
            <a:ext cx="1757363" cy="1087438"/>
          </a:xfrm>
          <a:prstGeom prst="flowChartAlternateProcess">
            <a:avLst/>
          </a:prstGeom>
          <a:solidFill>
            <a:srgbClr val="CC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smtClean="0">
                <a:latin typeface="Times New Roman" pitchFamily="18" charset="0"/>
              </a:rPr>
              <a:t>USFWS/</a:t>
            </a:r>
          </a:p>
          <a:p>
            <a:pPr algn="ctr"/>
            <a:r>
              <a:rPr lang="en-US" sz="2400" b="1" dirty="0" smtClean="0">
                <a:latin typeface="Times New Roman" pitchFamily="18" charset="0"/>
              </a:rPr>
              <a:t>CDFW</a:t>
            </a:r>
            <a:endParaRPr lang="en-US" sz="2400" b="1" dirty="0">
              <a:latin typeface="Times New Roman" pitchFamily="18" charset="0"/>
            </a:endParaRPr>
          </a:p>
        </p:txBody>
      </p:sp>
      <p:sp>
        <p:nvSpPr>
          <p:cNvPr id="7172" name="AutoShape 7"/>
          <p:cNvSpPr>
            <a:spLocks noChangeArrowheads="1"/>
          </p:cNvSpPr>
          <p:nvPr/>
        </p:nvSpPr>
        <p:spPr bwMode="auto">
          <a:xfrm>
            <a:off x="3105150" y="5695950"/>
            <a:ext cx="2722563" cy="563563"/>
          </a:xfrm>
          <a:prstGeom prst="flowChartAlternateProcess">
            <a:avLst/>
          </a:prstGeom>
          <a:solidFill>
            <a:srgbClr val="FF9999"/>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Take Authorization/</a:t>
            </a:r>
          </a:p>
          <a:p>
            <a:pPr algn="ctr"/>
            <a:r>
              <a:rPr lang="en-US" b="1" dirty="0" smtClean="0">
                <a:latin typeface="Times New Roman" pitchFamily="18" charset="0"/>
              </a:rPr>
              <a:t>Certificate of Inclusion</a:t>
            </a:r>
          </a:p>
        </p:txBody>
      </p:sp>
      <p:sp>
        <p:nvSpPr>
          <p:cNvPr id="7173" name="AutoShape 8"/>
          <p:cNvSpPr>
            <a:spLocks noChangeArrowheads="1"/>
          </p:cNvSpPr>
          <p:nvPr/>
        </p:nvSpPr>
        <p:spPr bwMode="auto">
          <a:xfrm>
            <a:off x="1285875" y="1997075"/>
            <a:ext cx="1625600" cy="1085850"/>
          </a:xfrm>
          <a:prstGeom prst="flowChartAlternateProcess">
            <a:avLst/>
          </a:prstGeom>
          <a:solidFill>
            <a:srgbClr val="99CC00"/>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dirty="0" err="1" smtClean="0">
                <a:latin typeface="Times New Roman" pitchFamily="18" charset="0"/>
              </a:rPr>
              <a:t>Permittees</a:t>
            </a:r>
            <a:endParaRPr lang="en-US" sz="2400" b="1" dirty="0" smtClean="0">
              <a:latin typeface="Times New Roman" pitchFamily="18" charset="0"/>
            </a:endParaRPr>
          </a:p>
        </p:txBody>
      </p:sp>
      <p:sp>
        <p:nvSpPr>
          <p:cNvPr id="7174" name="AutoShape 9"/>
          <p:cNvSpPr>
            <a:spLocks noChangeArrowheads="1"/>
          </p:cNvSpPr>
          <p:nvPr/>
        </p:nvSpPr>
        <p:spPr bwMode="auto">
          <a:xfrm>
            <a:off x="3038475" y="3276600"/>
            <a:ext cx="2994025" cy="1371600"/>
          </a:xfrm>
          <a:prstGeom prst="flowChartAlternateProcess">
            <a:avLst/>
          </a:prstGeom>
          <a:solidFill>
            <a:srgbClr val="FFFF66"/>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3200" b="1" dirty="0" smtClean="0">
                <a:latin typeface="Times New Roman" pitchFamily="18" charset="0"/>
              </a:rPr>
              <a:t>HCP</a:t>
            </a:r>
          </a:p>
          <a:p>
            <a:pPr algn="ctr"/>
            <a:r>
              <a:rPr lang="en-US" sz="3200" b="1" dirty="0" smtClean="0">
                <a:latin typeface="Times New Roman" pitchFamily="18" charset="0"/>
              </a:rPr>
              <a:t>Implementation</a:t>
            </a:r>
            <a:endParaRPr lang="en-US" sz="3200" b="1" dirty="0">
              <a:latin typeface="Times New Roman" pitchFamily="18" charset="0"/>
            </a:endParaRPr>
          </a:p>
        </p:txBody>
      </p:sp>
      <p:sp>
        <p:nvSpPr>
          <p:cNvPr id="7175" name="Rectangle 10"/>
          <p:cNvSpPr>
            <a:spLocks noChangeArrowheads="1"/>
          </p:cNvSpPr>
          <p:nvPr/>
        </p:nvSpPr>
        <p:spPr bwMode="auto">
          <a:xfrm>
            <a:off x="3492500" y="1208088"/>
            <a:ext cx="2063750" cy="782637"/>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HCP</a:t>
            </a:r>
          </a:p>
        </p:txBody>
      </p:sp>
      <p:sp>
        <p:nvSpPr>
          <p:cNvPr id="7176" name="Rectangle 11"/>
          <p:cNvSpPr>
            <a:spLocks noChangeArrowheads="1"/>
          </p:cNvSpPr>
          <p:nvPr/>
        </p:nvSpPr>
        <p:spPr bwMode="auto">
          <a:xfrm>
            <a:off x="1098550" y="3570288"/>
            <a:ext cx="1622425" cy="790575"/>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JPA</a:t>
            </a:r>
          </a:p>
          <a:p>
            <a:pPr algn="ctr"/>
            <a:r>
              <a:rPr lang="en-US" b="1" dirty="0" smtClean="0">
                <a:latin typeface="Times New Roman" pitchFamily="18" charset="0"/>
              </a:rPr>
              <a:t> Agreement</a:t>
            </a:r>
          </a:p>
        </p:txBody>
      </p:sp>
      <p:sp>
        <p:nvSpPr>
          <p:cNvPr id="7177" name="Rectangle 12"/>
          <p:cNvSpPr>
            <a:spLocks noChangeArrowheads="1"/>
          </p:cNvSpPr>
          <p:nvPr/>
        </p:nvSpPr>
        <p:spPr bwMode="auto">
          <a:xfrm>
            <a:off x="6380163" y="3576638"/>
            <a:ext cx="1622425" cy="784225"/>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Findings</a:t>
            </a:r>
            <a:endParaRPr lang="en-US" b="1" dirty="0">
              <a:latin typeface="Times New Roman" pitchFamily="18" charset="0"/>
            </a:endParaRPr>
          </a:p>
        </p:txBody>
      </p:sp>
      <p:cxnSp>
        <p:nvCxnSpPr>
          <p:cNvPr id="7178" name="AutoShape 13"/>
          <p:cNvCxnSpPr>
            <a:cxnSpLocks noChangeShapeType="1"/>
            <a:stCxn id="7175" idx="3"/>
            <a:endCxn id="7171" idx="1"/>
          </p:cNvCxnSpPr>
          <p:nvPr/>
        </p:nvCxnSpPr>
        <p:spPr bwMode="auto">
          <a:xfrm>
            <a:off x="5556250" y="1600200"/>
            <a:ext cx="679450" cy="976313"/>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9" name="AutoShape 15"/>
          <p:cNvCxnSpPr>
            <a:cxnSpLocks noChangeShapeType="1"/>
          </p:cNvCxnSpPr>
          <p:nvPr/>
        </p:nvCxnSpPr>
        <p:spPr bwMode="auto">
          <a:xfrm flipH="1" flipV="1">
            <a:off x="6030006" y="4440239"/>
            <a:ext cx="338138" cy="257174"/>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0" name="AutoShape 16"/>
          <p:cNvCxnSpPr>
            <a:cxnSpLocks noChangeShapeType="1"/>
            <a:stCxn id="7173" idx="3"/>
            <a:endCxn id="7175" idx="1"/>
          </p:cNvCxnSpPr>
          <p:nvPr/>
        </p:nvCxnSpPr>
        <p:spPr bwMode="auto">
          <a:xfrm flipV="1">
            <a:off x="2921000" y="1600200"/>
            <a:ext cx="571500" cy="939800"/>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1" name="AutoShape 18"/>
          <p:cNvCxnSpPr>
            <a:cxnSpLocks noChangeShapeType="1"/>
            <a:stCxn id="7176" idx="3"/>
            <a:endCxn id="7174" idx="1"/>
          </p:cNvCxnSpPr>
          <p:nvPr/>
        </p:nvCxnSpPr>
        <p:spPr bwMode="auto">
          <a:xfrm flipV="1">
            <a:off x="2720975" y="3962400"/>
            <a:ext cx="317500" cy="3176"/>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2" name="Rectangle 20"/>
          <p:cNvSpPr>
            <a:spLocks noChangeArrowheads="1"/>
          </p:cNvSpPr>
          <p:nvPr/>
        </p:nvSpPr>
        <p:spPr bwMode="auto">
          <a:xfrm>
            <a:off x="3317875" y="2208213"/>
            <a:ext cx="2509838" cy="736600"/>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a:latin typeface="Times New Roman" pitchFamily="18" charset="0"/>
              </a:rPr>
              <a:t>HCP Implementing</a:t>
            </a:r>
          </a:p>
          <a:p>
            <a:pPr algn="ctr"/>
            <a:r>
              <a:rPr lang="en-US" b="1" dirty="0">
                <a:latin typeface="Times New Roman" pitchFamily="18" charset="0"/>
              </a:rPr>
              <a:t>Agreement</a:t>
            </a:r>
          </a:p>
          <a:p>
            <a:pPr algn="ctr"/>
            <a:endParaRPr lang="en-US" sz="1200" b="1" dirty="0">
              <a:latin typeface="Times New Roman" pitchFamily="18" charset="0"/>
            </a:endParaRPr>
          </a:p>
        </p:txBody>
      </p:sp>
      <p:sp>
        <p:nvSpPr>
          <p:cNvPr id="7183" name="Text Box 23"/>
          <p:cNvSpPr txBox="1">
            <a:spLocks noChangeArrowheads="1"/>
          </p:cNvSpPr>
          <p:nvPr/>
        </p:nvSpPr>
        <p:spPr bwMode="auto">
          <a:xfrm>
            <a:off x="3419475" y="4800600"/>
            <a:ext cx="2286000" cy="646331"/>
          </a:xfrm>
          <a:prstGeom prst="rect">
            <a:avLst/>
          </a:prstGeom>
          <a:solidFill>
            <a:srgbClr val="F7FFF7"/>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b="1" dirty="0" smtClean="0">
                <a:latin typeface="Times New Roman" pitchFamily="18" charset="0"/>
              </a:rPr>
              <a:t>Implementing</a:t>
            </a:r>
          </a:p>
          <a:p>
            <a:pPr algn="ctr" eaLnBrk="1" hangingPunct="1"/>
            <a:r>
              <a:rPr lang="en-US" b="1" dirty="0" smtClean="0">
                <a:latin typeface="Times New Roman" pitchFamily="18" charset="0"/>
              </a:rPr>
              <a:t>Ordinance/Policy</a:t>
            </a:r>
          </a:p>
        </p:txBody>
      </p:sp>
      <p:sp>
        <p:nvSpPr>
          <p:cNvPr id="7184" name="Line 24"/>
          <p:cNvSpPr>
            <a:spLocks noChangeShapeType="1"/>
          </p:cNvSpPr>
          <p:nvPr/>
        </p:nvSpPr>
        <p:spPr bwMode="auto">
          <a:xfrm>
            <a:off x="4495800" y="4648200"/>
            <a:ext cx="0" cy="152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5" name="Line 25"/>
          <p:cNvSpPr>
            <a:spLocks noChangeShapeType="1"/>
          </p:cNvSpPr>
          <p:nvPr/>
        </p:nvSpPr>
        <p:spPr bwMode="auto">
          <a:xfrm>
            <a:off x="4469153" y="5446931"/>
            <a:ext cx="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6" name="Line 26"/>
          <p:cNvSpPr>
            <a:spLocks noChangeShapeType="1"/>
          </p:cNvSpPr>
          <p:nvPr/>
        </p:nvSpPr>
        <p:spPr bwMode="auto">
          <a:xfrm flipH="1">
            <a:off x="1909762" y="3082925"/>
            <a:ext cx="9525" cy="4810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7" name="Line 27"/>
          <p:cNvSpPr>
            <a:spLocks noChangeShapeType="1"/>
          </p:cNvSpPr>
          <p:nvPr/>
        </p:nvSpPr>
        <p:spPr bwMode="auto">
          <a:xfrm>
            <a:off x="7153275" y="3127375"/>
            <a:ext cx="0" cy="4540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8" name="Line 29"/>
          <p:cNvSpPr>
            <a:spLocks noChangeShapeType="1"/>
          </p:cNvSpPr>
          <p:nvPr/>
        </p:nvSpPr>
        <p:spPr bwMode="auto">
          <a:xfrm flipH="1">
            <a:off x="2924175" y="2540000"/>
            <a:ext cx="3937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9" name="Line 30"/>
          <p:cNvSpPr>
            <a:spLocks noChangeShapeType="1"/>
          </p:cNvSpPr>
          <p:nvPr/>
        </p:nvSpPr>
        <p:spPr bwMode="auto">
          <a:xfrm flipV="1">
            <a:off x="5824538" y="2566988"/>
            <a:ext cx="428625" cy="9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25"/>
          <p:cNvSpPr>
            <a:spLocks noChangeShapeType="1"/>
          </p:cNvSpPr>
          <p:nvPr/>
        </p:nvSpPr>
        <p:spPr bwMode="auto">
          <a:xfrm flipH="1">
            <a:off x="4454183" y="2944813"/>
            <a:ext cx="1" cy="3365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Rectangle 11"/>
          <p:cNvSpPr>
            <a:spLocks noChangeArrowheads="1"/>
          </p:cNvSpPr>
          <p:nvPr/>
        </p:nvSpPr>
        <p:spPr bwMode="auto">
          <a:xfrm>
            <a:off x="1084262" y="4724400"/>
            <a:ext cx="1622425" cy="790575"/>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Mitigation/</a:t>
            </a:r>
          </a:p>
          <a:p>
            <a:pPr algn="ctr"/>
            <a:r>
              <a:rPr lang="en-US" b="1" dirty="0" smtClean="0">
                <a:latin typeface="Times New Roman" pitchFamily="18" charset="0"/>
              </a:rPr>
              <a:t>Trust/Recip.</a:t>
            </a:r>
          </a:p>
          <a:p>
            <a:pPr algn="ctr"/>
            <a:r>
              <a:rPr lang="en-US" b="1" dirty="0" smtClean="0">
                <a:latin typeface="Times New Roman" pitchFamily="18" charset="0"/>
              </a:rPr>
              <a:t>Agreement</a:t>
            </a:r>
          </a:p>
        </p:txBody>
      </p:sp>
      <p:sp>
        <p:nvSpPr>
          <p:cNvPr id="32" name="Rectangle 12"/>
          <p:cNvSpPr>
            <a:spLocks noChangeArrowheads="1"/>
          </p:cNvSpPr>
          <p:nvPr/>
        </p:nvSpPr>
        <p:spPr bwMode="auto">
          <a:xfrm>
            <a:off x="6380163" y="4683125"/>
            <a:ext cx="1622425" cy="784225"/>
          </a:xfrm>
          <a:prstGeom prst="rect">
            <a:avLst/>
          </a:prstGeom>
          <a:solidFill>
            <a:srgbClr val="F7FF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dirty="0" smtClean="0">
                <a:latin typeface="Times New Roman" pitchFamily="18" charset="0"/>
              </a:rPr>
              <a:t>Section 10 &amp;</a:t>
            </a:r>
          </a:p>
          <a:p>
            <a:pPr algn="ctr"/>
            <a:r>
              <a:rPr lang="en-US" b="1" dirty="0" smtClean="0">
                <a:latin typeface="Times New Roman" pitchFamily="18" charset="0"/>
              </a:rPr>
              <a:t>2081 ITPs</a:t>
            </a:r>
            <a:endParaRPr lang="en-US" b="1" dirty="0">
              <a:latin typeface="Times New Roman" pitchFamily="18" charset="0"/>
            </a:endParaRPr>
          </a:p>
        </p:txBody>
      </p:sp>
      <p:sp>
        <p:nvSpPr>
          <p:cNvPr id="33" name="Line 25"/>
          <p:cNvSpPr>
            <a:spLocks noChangeShapeType="1"/>
          </p:cNvSpPr>
          <p:nvPr/>
        </p:nvSpPr>
        <p:spPr bwMode="auto">
          <a:xfrm flipH="1">
            <a:off x="1886514" y="4375151"/>
            <a:ext cx="1" cy="3365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25"/>
          <p:cNvSpPr>
            <a:spLocks noChangeShapeType="1"/>
          </p:cNvSpPr>
          <p:nvPr/>
        </p:nvSpPr>
        <p:spPr bwMode="auto">
          <a:xfrm flipH="1">
            <a:off x="7122203" y="4360863"/>
            <a:ext cx="1" cy="3365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24"/>
          <p:cNvSpPr>
            <a:spLocks noChangeShapeType="1"/>
          </p:cNvSpPr>
          <p:nvPr/>
        </p:nvSpPr>
        <p:spPr bwMode="auto">
          <a:xfrm>
            <a:off x="4454183" y="2012156"/>
            <a:ext cx="0" cy="152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1181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pic>
        <p:nvPicPr>
          <p:cNvPr id="4" name="Picture 6" descr="MCj04042630000[1]"/>
          <p:cNvPicPr>
            <a:picLocks noGrp="1" noChangeAspect="1" noChangeArrowheads="1"/>
          </p:cNvPicPr>
          <p:nvPr>
            <p:ph idx="1"/>
          </p:nvPr>
        </p:nvPicPr>
        <p:blipFill>
          <a:blip r:embed="rId2" cstate="print"/>
          <a:srcRect/>
          <a:stretch>
            <a:fillRect/>
          </a:stretch>
        </p:blipFill>
        <p:spPr bwMode="auto">
          <a:xfrm>
            <a:off x="2209800" y="1905000"/>
            <a:ext cx="4648200" cy="428694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9000" r="-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143000"/>
          </a:xfrm>
        </p:spPr>
        <p:txBody>
          <a:bodyPr/>
          <a:lstStyle/>
          <a:p>
            <a:r>
              <a:rPr lang="en-US" dirty="0" smtClean="0"/>
              <a:t>What is an HCP?</a:t>
            </a:r>
            <a:endParaRPr lang="en-US" dirty="0"/>
          </a:p>
        </p:txBody>
      </p:sp>
      <p:sp>
        <p:nvSpPr>
          <p:cNvPr id="3" name="Content Placeholder 2"/>
          <p:cNvSpPr>
            <a:spLocks noGrp="1"/>
          </p:cNvSpPr>
          <p:nvPr>
            <p:ph idx="1"/>
          </p:nvPr>
        </p:nvSpPr>
        <p:spPr>
          <a:xfrm>
            <a:off x="457200" y="1752600"/>
            <a:ext cx="8382000" cy="4876800"/>
          </a:xfrm>
        </p:spPr>
        <p:txBody>
          <a:bodyPr>
            <a:normAutofit fontScale="92500"/>
          </a:bodyPr>
          <a:lstStyle/>
          <a:p>
            <a:pPr marL="666750" indent="-609600">
              <a:lnSpc>
                <a:spcPct val="110000"/>
              </a:lnSpc>
              <a:spcAft>
                <a:spcPct val="10000"/>
              </a:spcAft>
              <a:buClr>
                <a:schemeClr val="accent6">
                  <a:lumMod val="50000"/>
                </a:schemeClr>
              </a:buClr>
              <a:buSzPct val="75000"/>
              <a:buFont typeface="Wingdings" pitchFamily="2" charset="2"/>
              <a:buChar char="v"/>
            </a:pPr>
            <a:r>
              <a:rPr lang="en-US" dirty="0" smtClean="0">
                <a:latin typeface="Century Gothic" pitchFamily="34" charset="0"/>
              </a:rPr>
              <a:t>Section 9 of the Endangered Species Act (ESA) prohibits importing, exporting, taking, transporting, or selling fish and wildlife species listed as endangered (“Take” is the action of or attempt to hunt, harm, harass, pursue, shoot, wound, capture, kill, trap, or collect a species).</a:t>
            </a:r>
          </a:p>
          <a:p>
            <a:pPr marL="666750" indent="-609600">
              <a:lnSpc>
                <a:spcPct val="110000"/>
              </a:lnSpc>
              <a:spcAft>
                <a:spcPct val="10000"/>
              </a:spcAft>
              <a:buClr>
                <a:schemeClr val="accent6">
                  <a:lumMod val="50000"/>
                </a:schemeClr>
              </a:buClr>
              <a:buSzPct val="75000"/>
              <a:buFont typeface="Wingdings" pitchFamily="2" charset="2"/>
              <a:buChar char="v"/>
            </a:pPr>
            <a:r>
              <a:rPr lang="en-US" dirty="0" smtClean="0">
                <a:latin typeface="Century Gothic" pitchFamily="34" charset="0"/>
              </a:rPr>
              <a:t>Section 10(a)(2)(A) of the ESA allows take of listed species provided certain conditions are met, such as habitat conservation plan, etc.</a:t>
            </a:r>
          </a:p>
          <a:p>
            <a:pPr marL="666750" indent="-609600">
              <a:lnSpc>
                <a:spcPct val="110000"/>
              </a:lnSpc>
              <a:spcAft>
                <a:spcPct val="10000"/>
              </a:spcAft>
              <a:buClr>
                <a:schemeClr val="accent6">
                  <a:lumMod val="50000"/>
                </a:schemeClr>
              </a:buClr>
              <a:buSzPct val="75000"/>
              <a:buFont typeface="Wingdings" pitchFamily="2" charset="2"/>
              <a:buChar char="v"/>
            </a:pPr>
            <a:r>
              <a:rPr lang="en-US" dirty="0" smtClean="0">
                <a:latin typeface="Century Gothic" pitchFamily="34" charset="0"/>
              </a:rPr>
              <a:t>An HCP is required to secure Section 10 Incidental Take Permit (covers take of listed species)</a:t>
            </a:r>
          </a:p>
          <a:p>
            <a:pPr marL="666750" indent="-609600">
              <a:lnSpc>
                <a:spcPct val="110000"/>
              </a:lnSpc>
              <a:spcAft>
                <a:spcPct val="10000"/>
              </a:spcAft>
              <a:buClr>
                <a:schemeClr val="accent6">
                  <a:lumMod val="50000"/>
                </a:schemeClr>
              </a:buClr>
              <a:buSzPct val="75000"/>
              <a:buFont typeface="Wingdings" pitchFamily="2" charset="2"/>
              <a:buChar char="v"/>
            </a:pPr>
            <a:endParaRPr lang="en-US" dirty="0" smtClean="0"/>
          </a:p>
          <a:p>
            <a:pPr marL="666750" indent="-609600">
              <a:lnSpc>
                <a:spcPct val="110000"/>
              </a:lnSpc>
              <a:spcAft>
                <a:spcPct val="10000"/>
              </a:spcAft>
              <a:buClr>
                <a:schemeClr val="accent6">
                  <a:lumMod val="50000"/>
                </a:schemeClr>
              </a:buClr>
              <a:buSzPct val="75000"/>
              <a:buFont typeface="Wingdings" pitchFamily="2" charset="2"/>
              <a:buChar char="v"/>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610600" cy="838200"/>
          </a:xfrm>
        </p:spPr>
        <p:txBody>
          <a:bodyPr>
            <a:noAutofit/>
          </a:bodyPr>
          <a:lstStyle/>
          <a:p>
            <a:r>
              <a:rPr lang="en-US" sz="4300" dirty="0" smtClean="0"/>
              <a:t>Regional HCP Structure</a:t>
            </a:r>
            <a:endParaRPr lang="en-US" sz="4300" dirty="0"/>
          </a:p>
        </p:txBody>
      </p:sp>
      <p:pic>
        <p:nvPicPr>
          <p:cNvPr id="4" name="Picture 3" descr="C:\Users\darren.FORA\AppData\Local\Microsoft\Windows\Temporary Internet Files\Content.Outlook\2LL422WP\logo.png"/>
          <p:cNvPicPr>
            <a:picLocks noChangeAspect="1" noChangeArrowheads="1"/>
          </p:cNvPicPr>
          <p:nvPr/>
        </p:nvPicPr>
        <p:blipFill>
          <a:blip r:embed="rId3" cstate="print"/>
          <a:srcRect/>
          <a:stretch>
            <a:fillRect/>
          </a:stretch>
        </p:blipFill>
        <p:spPr bwMode="auto">
          <a:xfrm>
            <a:off x="6858000" y="4800600"/>
            <a:ext cx="1584197" cy="1600200"/>
          </a:xfrm>
          <a:prstGeom prst="rect">
            <a:avLst/>
          </a:prstGeom>
          <a:noFill/>
          <a:effectLst>
            <a:outerShdw blurRad="50800" dist="38100" dir="2700000" algn="tl" rotWithShape="0">
              <a:prstClr val="black">
                <a:alpha val="40000"/>
              </a:prstClr>
            </a:outerShdw>
          </a:effectLst>
        </p:spPr>
      </p:pic>
      <p:sp>
        <p:nvSpPr>
          <p:cNvPr id="8" name="Text Box 21"/>
          <p:cNvSpPr txBox="1">
            <a:spLocks noChangeArrowheads="1"/>
          </p:cNvSpPr>
          <p:nvPr/>
        </p:nvSpPr>
        <p:spPr bwMode="auto">
          <a:xfrm>
            <a:off x="1066800" y="1828800"/>
            <a:ext cx="5562600" cy="92333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dirty="0"/>
              <a:t>US Fish and Wildlife Service (USFWS) and California Department of Fish and Wildlife (CDFW) issue </a:t>
            </a:r>
            <a:r>
              <a:rPr lang="en-US" dirty="0" smtClean="0"/>
              <a:t>Incidental Take Permits (ITPs)</a:t>
            </a:r>
            <a:r>
              <a:rPr lang="en-US" sz="1400" dirty="0"/>
              <a:t>	</a:t>
            </a:r>
          </a:p>
        </p:txBody>
      </p:sp>
      <p:sp>
        <p:nvSpPr>
          <p:cNvPr id="9" name="Text Box 21"/>
          <p:cNvSpPr txBox="1">
            <a:spLocks noChangeArrowheads="1"/>
          </p:cNvSpPr>
          <p:nvPr/>
        </p:nvSpPr>
        <p:spPr bwMode="auto">
          <a:xfrm>
            <a:off x="1066800" y="3276600"/>
            <a:ext cx="5562600" cy="3693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dirty="0" smtClean="0"/>
              <a:t>ITPs issued to 12 local agencies and 1 JPA</a:t>
            </a:r>
            <a:endParaRPr lang="en-US" sz="1400" dirty="0"/>
          </a:p>
        </p:txBody>
      </p:sp>
      <p:sp>
        <p:nvSpPr>
          <p:cNvPr id="10" name="Text Box 21"/>
          <p:cNvSpPr txBox="1">
            <a:spLocks noChangeArrowheads="1"/>
          </p:cNvSpPr>
          <p:nvPr/>
        </p:nvSpPr>
        <p:spPr bwMode="auto">
          <a:xfrm>
            <a:off x="1048657" y="4167072"/>
            <a:ext cx="5562600" cy="64633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dirty="0" smtClean="0"/>
              <a:t>Agencies receive take authorization for covered activities:  Habitat Management, projects, etc.</a:t>
            </a:r>
            <a:endParaRPr lang="en-US" dirty="0"/>
          </a:p>
        </p:txBody>
      </p:sp>
      <p:sp>
        <p:nvSpPr>
          <p:cNvPr id="11" name="Text Box 21"/>
          <p:cNvSpPr txBox="1">
            <a:spLocks noChangeArrowheads="1"/>
          </p:cNvSpPr>
          <p:nvPr/>
        </p:nvSpPr>
        <p:spPr bwMode="auto">
          <a:xfrm>
            <a:off x="1048657" y="5277534"/>
            <a:ext cx="5562600" cy="64633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dirty="0" smtClean="0"/>
              <a:t>Private projects receive “certificates of inclusion” take authorization</a:t>
            </a:r>
            <a:endParaRPr lang="en-US" dirty="0"/>
          </a:p>
        </p:txBody>
      </p:sp>
      <p:sp>
        <p:nvSpPr>
          <p:cNvPr id="12" name="Line 59"/>
          <p:cNvSpPr>
            <a:spLocks noChangeShapeType="1"/>
          </p:cNvSpPr>
          <p:nvPr/>
        </p:nvSpPr>
        <p:spPr bwMode="auto">
          <a:xfrm flipH="1">
            <a:off x="3848100" y="2772237"/>
            <a:ext cx="1588" cy="3286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59"/>
          <p:cNvSpPr>
            <a:spLocks noChangeShapeType="1"/>
          </p:cNvSpPr>
          <p:nvPr/>
        </p:nvSpPr>
        <p:spPr bwMode="auto">
          <a:xfrm flipH="1">
            <a:off x="3880305" y="4814919"/>
            <a:ext cx="1588" cy="3286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59"/>
          <p:cNvSpPr>
            <a:spLocks noChangeShapeType="1"/>
          </p:cNvSpPr>
          <p:nvPr/>
        </p:nvSpPr>
        <p:spPr bwMode="auto">
          <a:xfrm flipH="1">
            <a:off x="3849688" y="3645932"/>
            <a:ext cx="1588" cy="3286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143000"/>
          </a:xfrm>
        </p:spPr>
        <p:txBody>
          <a:bodyPr/>
          <a:lstStyle/>
          <a:p>
            <a:pPr algn="l"/>
            <a:r>
              <a:rPr lang="en-US" dirty="0" smtClean="0"/>
              <a:t>Draft Fort </a:t>
            </a:r>
            <a:r>
              <a:rPr lang="en-US" dirty="0" err="1" smtClean="0"/>
              <a:t>Ord</a:t>
            </a:r>
            <a:r>
              <a:rPr lang="en-US" dirty="0" smtClean="0"/>
              <a:t> HCP</a:t>
            </a:r>
            <a:endParaRPr lang="en-US" dirty="0"/>
          </a:p>
        </p:txBody>
      </p:sp>
      <p:sp>
        <p:nvSpPr>
          <p:cNvPr id="3" name="Content Placeholder 2"/>
          <p:cNvSpPr>
            <a:spLocks noGrp="1"/>
          </p:cNvSpPr>
          <p:nvPr>
            <p:ph idx="1"/>
          </p:nvPr>
        </p:nvSpPr>
        <p:spPr>
          <a:xfrm>
            <a:off x="457200" y="1676400"/>
            <a:ext cx="8229600" cy="4998720"/>
          </a:xfrm>
        </p:spPr>
        <p:txBody>
          <a:bodyPr>
            <a:noAutofit/>
          </a:bodyPr>
          <a:lstStyle/>
          <a:p>
            <a:pPr>
              <a:spcBef>
                <a:spcPts val="0"/>
              </a:spcBef>
              <a:spcAft>
                <a:spcPts val="1200"/>
              </a:spcAft>
              <a:buClr>
                <a:schemeClr val="accent6">
                  <a:lumMod val="50000"/>
                </a:schemeClr>
              </a:buClr>
              <a:buSzPct val="75000"/>
              <a:buFont typeface="Wingdings" pitchFamily="2" charset="2"/>
              <a:buChar char="v"/>
            </a:pPr>
            <a:r>
              <a:rPr lang="en-US" sz="2800" dirty="0">
                <a:latin typeface="Century Gothic" pitchFamily="34" charset="0"/>
              </a:rPr>
              <a:t>Provides </a:t>
            </a:r>
            <a:r>
              <a:rPr lang="en-US" sz="2800" dirty="0" smtClean="0">
                <a:latin typeface="Century Gothic" pitchFamily="34" charset="0"/>
              </a:rPr>
              <a:t>conservation </a:t>
            </a:r>
            <a:r>
              <a:rPr lang="en-US" sz="2800" dirty="0">
                <a:latin typeface="Century Gothic" pitchFamily="34" charset="0"/>
              </a:rPr>
              <a:t>and enhancement </a:t>
            </a:r>
            <a:r>
              <a:rPr lang="en-US" sz="2800" dirty="0" smtClean="0">
                <a:latin typeface="Century Gothic" pitchFamily="34" charset="0"/>
              </a:rPr>
              <a:t>framework for 19 </a:t>
            </a:r>
            <a:r>
              <a:rPr lang="en-US" sz="2800" dirty="0">
                <a:latin typeface="Century Gothic" pitchFamily="34" charset="0"/>
              </a:rPr>
              <a:t>special status plant and animal species (HCP species) and </a:t>
            </a:r>
            <a:r>
              <a:rPr lang="en-US" sz="2800" dirty="0" smtClean="0">
                <a:latin typeface="Century Gothic" pitchFamily="34" charset="0"/>
              </a:rPr>
              <a:t>their </a:t>
            </a:r>
            <a:r>
              <a:rPr lang="en-US" sz="2800" dirty="0">
                <a:latin typeface="Century Gothic" pitchFamily="34" charset="0"/>
              </a:rPr>
              <a:t>natural </a:t>
            </a:r>
            <a:r>
              <a:rPr lang="en-US" sz="2800" dirty="0" smtClean="0">
                <a:latin typeface="Century Gothic" pitchFamily="34" charset="0"/>
              </a:rPr>
              <a:t>communities.</a:t>
            </a:r>
            <a:endParaRPr lang="en-US" sz="2800" dirty="0">
              <a:latin typeface="Century Gothic" pitchFamily="34" charset="0"/>
            </a:endParaRPr>
          </a:p>
          <a:p>
            <a:pPr>
              <a:spcBef>
                <a:spcPts val="0"/>
              </a:spcBef>
              <a:spcAft>
                <a:spcPts val="1200"/>
              </a:spcAft>
              <a:buClr>
                <a:schemeClr val="accent6">
                  <a:lumMod val="50000"/>
                </a:schemeClr>
              </a:buClr>
              <a:buSzPct val="75000"/>
              <a:buFont typeface="Wingdings" pitchFamily="2" charset="2"/>
              <a:buChar char="v"/>
            </a:pPr>
            <a:r>
              <a:rPr lang="en-US" sz="2800" dirty="0">
                <a:latin typeface="Century Gothic" pitchFamily="34" charset="0"/>
              </a:rPr>
              <a:t>Serves as basis for federal and state Incidental Take Permit (ITP) issuance.</a:t>
            </a:r>
          </a:p>
          <a:p>
            <a:pPr>
              <a:spcBef>
                <a:spcPts val="0"/>
              </a:spcBef>
              <a:spcAft>
                <a:spcPts val="1200"/>
              </a:spcAft>
              <a:buClr>
                <a:schemeClr val="accent6">
                  <a:lumMod val="50000"/>
                </a:schemeClr>
              </a:buClr>
              <a:buSzPct val="75000"/>
              <a:buFont typeface="Wingdings" pitchFamily="2" charset="2"/>
              <a:buChar char="v"/>
            </a:pPr>
            <a:r>
              <a:rPr lang="en-US" sz="2800" dirty="0">
                <a:latin typeface="Century Gothic" pitchFamily="34" charset="0"/>
              </a:rPr>
              <a:t>Establishes “covered activities” </a:t>
            </a:r>
            <a:r>
              <a:rPr lang="en-US" sz="2800" dirty="0" smtClean="0">
                <a:latin typeface="Century Gothic" pitchFamily="34" charset="0"/>
              </a:rPr>
              <a:t>for </a:t>
            </a:r>
            <a:r>
              <a:rPr lang="en-US" sz="2800" dirty="0">
                <a:latin typeface="Century Gothic" pitchFamily="34" charset="0"/>
              </a:rPr>
              <a:t>three general land use categories:</a:t>
            </a:r>
          </a:p>
          <a:p>
            <a:pPr lvl="2">
              <a:spcBef>
                <a:spcPts val="0"/>
              </a:spcBef>
              <a:buClr>
                <a:schemeClr val="accent6">
                  <a:lumMod val="50000"/>
                </a:schemeClr>
              </a:buClr>
              <a:buSzPct val="75000"/>
              <a:buFont typeface="Arial" pitchFamily="34" charset="0"/>
              <a:buChar char="•"/>
            </a:pPr>
            <a:r>
              <a:rPr lang="en-US" sz="2400" dirty="0">
                <a:latin typeface="Century Gothic" pitchFamily="34" charset="0"/>
              </a:rPr>
              <a:t>Designated development areas</a:t>
            </a:r>
          </a:p>
          <a:p>
            <a:pPr lvl="2">
              <a:spcBef>
                <a:spcPts val="0"/>
              </a:spcBef>
              <a:buClr>
                <a:schemeClr val="accent6">
                  <a:lumMod val="50000"/>
                </a:schemeClr>
              </a:buClr>
              <a:buSzPct val="75000"/>
              <a:buFont typeface="Arial" pitchFamily="34" charset="0"/>
              <a:buChar char="•"/>
            </a:pPr>
            <a:r>
              <a:rPr lang="en-US" sz="2400" dirty="0">
                <a:latin typeface="Century Gothic" pitchFamily="34" charset="0"/>
              </a:rPr>
              <a:t>Borderlands</a:t>
            </a:r>
          </a:p>
          <a:p>
            <a:pPr lvl="2">
              <a:spcBef>
                <a:spcPts val="0"/>
              </a:spcBef>
              <a:buClr>
                <a:schemeClr val="accent6">
                  <a:lumMod val="50000"/>
                </a:schemeClr>
              </a:buClr>
              <a:buSzPct val="75000"/>
              <a:buFont typeface="Arial" pitchFamily="34" charset="0"/>
              <a:buChar char="•"/>
            </a:pPr>
            <a:r>
              <a:rPr lang="en-US" sz="2400" dirty="0">
                <a:latin typeface="Century Gothic" pitchFamily="34" charset="0"/>
              </a:rPr>
              <a:t>Habitat Management Areas</a:t>
            </a:r>
          </a:p>
          <a:p>
            <a:pPr>
              <a:spcBef>
                <a:spcPts val="1200"/>
              </a:spcBef>
              <a:spcAft>
                <a:spcPts val="1200"/>
              </a:spcAft>
              <a:buClr>
                <a:schemeClr val="accent6">
                  <a:lumMod val="50000"/>
                </a:schemeClr>
              </a:buClr>
              <a:buSzPct val="75000"/>
              <a:buFont typeface="Wingdings" pitchFamily="2" charset="2"/>
              <a:buChar char="v"/>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0"/>
            <a:ext cx="6783587" cy="6890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579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rmAutofit/>
          </a:bodyPr>
          <a:lstStyle/>
          <a:p>
            <a:r>
              <a:rPr lang="en-US" dirty="0" smtClean="0"/>
              <a:t>HCP </a:t>
            </a:r>
            <a:r>
              <a:rPr lang="en-US" dirty="0" smtClean="0"/>
              <a:t>Implementing Agreement</a:t>
            </a:r>
            <a:endParaRPr lang="en-US" dirty="0"/>
          </a:p>
        </p:txBody>
      </p:sp>
      <p:sp>
        <p:nvSpPr>
          <p:cNvPr id="3" name="Content Placeholder 2"/>
          <p:cNvSpPr>
            <a:spLocks noGrp="1"/>
          </p:cNvSpPr>
          <p:nvPr>
            <p:ph idx="1"/>
          </p:nvPr>
        </p:nvSpPr>
        <p:spPr>
          <a:xfrm>
            <a:off x="228600" y="1935480"/>
            <a:ext cx="8686800" cy="4389120"/>
          </a:xfrm>
        </p:spPr>
        <p:txBody>
          <a:bodyPr>
            <a:normAutofit/>
          </a:bodyPr>
          <a:lstStyle/>
          <a:p>
            <a:pPr>
              <a:buClr>
                <a:schemeClr val="accent6">
                  <a:lumMod val="50000"/>
                </a:schemeClr>
              </a:buClr>
              <a:buSzPct val="75000"/>
              <a:buFont typeface="Wingdings" pitchFamily="2" charset="2"/>
              <a:buChar char="v"/>
            </a:pPr>
            <a:r>
              <a:rPr lang="en-US" dirty="0" smtClean="0"/>
              <a:t>Draft agreement </a:t>
            </a:r>
            <a:r>
              <a:rPr lang="en-US" dirty="0" smtClean="0"/>
              <a:t>among 13 </a:t>
            </a:r>
            <a:r>
              <a:rPr lang="en-US" dirty="0" err="1"/>
              <a:t>P</a:t>
            </a:r>
            <a:r>
              <a:rPr lang="en-US" dirty="0" err="1" smtClean="0"/>
              <a:t>ermittees</a:t>
            </a:r>
            <a:r>
              <a:rPr lang="en-US" dirty="0" smtClean="0"/>
              <a:t>, 2 Wildlife </a:t>
            </a:r>
            <a:r>
              <a:rPr lang="en-US" dirty="0"/>
              <a:t>A</a:t>
            </a:r>
            <a:r>
              <a:rPr lang="en-US" dirty="0" smtClean="0"/>
              <a:t>gencies, and Bureau of Land Management (BLM)</a:t>
            </a:r>
          </a:p>
          <a:p>
            <a:pPr>
              <a:buClr>
                <a:schemeClr val="accent6">
                  <a:lumMod val="50000"/>
                </a:schemeClr>
              </a:buClr>
              <a:buSzPct val="75000"/>
              <a:buFont typeface="Wingdings" pitchFamily="2" charset="2"/>
              <a:buChar char="v"/>
            </a:pPr>
            <a:r>
              <a:rPr lang="en-US" dirty="0" smtClean="0"/>
              <a:t>Identifies Parties’ obligations</a:t>
            </a:r>
          </a:p>
          <a:p>
            <a:pPr lvl="1">
              <a:buClr>
                <a:schemeClr val="accent6">
                  <a:lumMod val="50000"/>
                </a:schemeClr>
              </a:buClr>
              <a:buSzPct val="75000"/>
              <a:buFont typeface="Wingdings" pitchFamily="2" charset="2"/>
              <a:buChar char="v"/>
            </a:pPr>
            <a:r>
              <a:rPr lang="en-US" dirty="0" err="1" smtClean="0"/>
              <a:t>Permittees</a:t>
            </a:r>
            <a:r>
              <a:rPr lang="en-US" dirty="0" smtClean="0"/>
              <a:t> fund and implement HCP (including habitat preservation, habitat management, habitat restoration, monitoring, reporting, adaptive management).</a:t>
            </a:r>
          </a:p>
          <a:p>
            <a:pPr lvl="1">
              <a:buClr>
                <a:schemeClr val="accent6">
                  <a:lumMod val="50000"/>
                </a:schemeClr>
              </a:buClr>
              <a:buSzPct val="75000"/>
              <a:buFont typeface="Wingdings" pitchFamily="2" charset="2"/>
              <a:buChar char="v"/>
            </a:pPr>
            <a:r>
              <a:rPr lang="en-US" dirty="0" smtClean="0"/>
              <a:t>BLM funds and implements habitat management activities on its property (as HCP cooperating entity).</a:t>
            </a:r>
          </a:p>
          <a:p>
            <a:pPr lvl="1">
              <a:buClr>
                <a:schemeClr val="accent6">
                  <a:lumMod val="50000"/>
                </a:schemeClr>
              </a:buClr>
              <a:buSzPct val="75000"/>
              <a:buFont typeface="Wingdings" pitchFamily="2" charset="2"/>
              <a:buChar char="v"/>
            </a:pPr>
            <a:r>
              <a:rPr lang="en-US" dirty="0" smtClean="0"/>
              <a:t>Wildlife Agencies provide take coverage to </a:t>
            </a:r>
            <a:r>
              <a:rPr lang="en-US" dirty="0" err="1"/>
              <a:t>P</a:t>
            </a:r>
            <a:r>
              <a:rPr lang="en-US" dirty="0" err="1" smtClean="0"/>
              <a:t>ermittees</a:t>
            </a:r>
            <a:r>
              <a:rPr lang="en-US" dirty="0" smtClean="0"/>
              <a:t> for “covered activities.”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rmAutofit/>
          </a:bodyPr>
          <a:lstStyle/>
          <a:p>
            <a:r>
              <a:rPr lang="en-US" dirty="0" smtClean="0"/>
              <a:t>Joint Powers Authority (JPA)</a:t>
            </a:r>
            <a:endParaRPr lang="en-US" dirty="0"/>
          </a:p>
        </p:txBody>
      </p:sp>
      <p:sp>
        <p:nvSpPr>
          <p:cNvPr id="3" name="Content Placeholder 2"/>
          <p:cNvSpPr>
            <a:spLocks noGrp="1"/>
          </p:cNvSpPr>
          <p:nvPr>
            <p:ph idx="1"/>
          </p:nvPr>
        </p:nvSpPr>
        <p:spPr>
          <a:xfrm>
            <a:off x="228600" y="1935480"/>
            <a:ext cx="8686800" cy="4389120"/>
          </a:xfrm>
        </p:spPr>
        <p:txBody>
          <a:bodyPr>
            <a:normAutofit lnSpcReduction="10000"/>
          </a:bodyPr>
          <a:lstStyle/>
          <a:p>
            <a:pPr>
              <a:buClr>
                <a:schemeClr val="accent6">
                  <a:lumMod val="50000"/>
                </a:schemeClr>
              </a:buClr>
              <a:buSzPct val="75000"/>
              <a:buFont typeface="Wingdings" pitchFamily="2" charset="2"/>
              <a:buChar char="v"/>
            </a:pPr>
            <a:r>
              <a:rPr lang="en-US" dirty="0" smtClean="0"/>
              <a:t>Draft Agreement among 12 </a:t>
            </a:r>
            <a:r>
              <a:rPr lang="en-US" dirty="0" err="1" smtClean="0"/>
              <a:t>Permittees</a:t>
            </a:r>
            <a:r>
              <a:rPr lang="en-US" dirty="0" smtClean="0"/>
              <a:t> and BLM </a:t>
            </a:r>
            <a:r>
              <a:rPr lang="en-US" dirty="0" smtClean="0"/>
              <a:t>to create the Fort </a:t>
            </a:r>
            <a:r>
              <a:rPr lang="en-US" dirty="0" err="1" smtClean="0"/>
              <a:t>Ord</a:t>
            </a:r>
            <a:r>
              <a:rPr lang="en-US" dirty="0" smtClean="0"/>
              <a:t> Regional Habitat Cooperative (Cooperative) to implement the Fort </a:t>
            </a:r>
            <a:r>
              <a:rPr lang="en-US" dirty="0" err="1" smtClean="0"/>
              <a:t>Ord</a:t>
            </a:r>
            <a:r>
              <a:rPr lang="en-US" dirty="0" smtClean="0"/>
              <a:t> HCP</a:t>
            </a:r>
          </a:p>
          <a:p>
            <a:pPr>
              <a:buClr>
                <a:schemeClr val="accent6">
                  <a:lumMod val="50000"/>
                </a:schemeClr>
              </a:buClr>
              <a:buSzPct val="75000"/>
              <a:buFont typeface="Wingdings" pitchFamily="2" charset="2"/>
              <a:buChar char="v"/>
            </a:pPr>
            <a:r>
              <a:rPr lang="en-US" dirty="0" smtClean="0"/>
              <a:t>Cooperative’s purpose</a:t>
            </a:r>
          </a:p>
          <a:p>
            <a:pPr lvl="1">
              <a:buClr>
                <a:schemeClr val="accent6">
                  <a:lumMod val="50000"/>
                </a:schemeClr>
              </a:buClr>
              <a:buSzPct val="75000"/>
              <a:buFont typeface="Wingdings" pitchFamily="2" charset="2"/>
              <a:buChar char="v"/>
            </a:pPr>
            <a:r>
              <a:rPr lang="en-US" dirty="0" err="1" smtClean="0"/>
              <a:t>Fullfill</a:t>
            </a:r>
            <a:r>
              <a:rPr lang="en-US" dirty="0" smtClean="0"/>
              <a:t> HCP/Implementing Agreement obligations </a:t>
            </a:r>
          </a:p>
          <a:p>
            <a:pPr lvl="1">
              <a:buClr>
                <a:schemeClr val="accent6">
                  <a:lumMod val="50000"/>
                </a:schemeClr>
              </a:buClr>
              <a:buSzPct val="75000"/>
              <a:buFont typeface="Wingdings" pitchFamily="2" charset="2"/>
              <a:buChar char="v"/>
            </a:pPr>
            <a:r>
              <a:rPr lang="en-US" dirty="0" smtClean="0"/>
              <a:t>Secure, manage, and expend funds to implement HCP</a:t>
            </a:r>
          </a:p>
          <a:p>
            <a:pPr lvl="1">
              <a:buClr>
                <a:schemeClr val="accent6">
                  <a:lumMod val="50000"/>
                </a:schemeClr>
              </a:buClr>
              <a:buSzPct val="75000"/>
              <a:buFont typeface="Wingdings" pitchFamily="2" charset="2"/>
              <a:buChar char="v"/>
            </a:pPr>
            <a:r>
              <a:rPr lang="en-US" dirty="0" smtClean="0"/>
              <a:t>Oversee, monitor, and report on HCP implementation</a:t>
            </a:r>
          </a:p>
          <a:p>
            <a:pPr lvl="1">
              <a:buClr>
                <a:schemeClr val="accent6">
                  <a:lumMod val="50000"/>
                </a:schemeClr>
              </a:buClr>
              <a:buSzPct val="75000"/>
              <a:buFont typeface="Wingdings" pitchFamily="2" charset="2"/>
              <a:buChar char="v"/>
            </a:pPr>
            <a:r>
              <a:rPr lang="en-US" dirty="0" smtClean="0"/>
              <a:t>Manage Habitat Reserve System </a:t>
            </a:r>
            <a:r>
              <a:rPr lang="en-US" dirty="0" smtClean="0"/>
              <a:t>defined</a:t>
            </a:r>
            <a:endParaRPr lang="en-US" dirty="0" smtClean="0"/>
          </a:p>
          <a:p>
            <a:pPr lvl="1">
              <a:buClr>
                <a:schemeClr val="accent6">
                  <a:lumMod val="50000"/>
                </a:schemeClr>
              </a:buClr>
              <a:buSzPct val="75000"/>
              <a:buFont typeface="Wingdings" pitchFamily="2" charset="2"/>
              <a:buChar char="v"/>
            </a:pPr>
            <a:r>
              <a:rPr lang="en-US" dirty="0" smtClean="0"/>
              <a:t>Provide HCP public information and outreach</a:t>
            </a:r>
          </a:p>
          <a:p>
            <a:pPr lvl="1">
              <a:buClr>
                <a:schemeClr val="accent6">
                  <a:lumMod val="50000"/>
                </a:schemeClr>
              </a:buClr>
              <a:buSzPct val="75000"/>
              <a:buFont typeface="Wingdings" pitchFamily="2" charset="2"/>
              <a:buChar char="v"/>
            </a:pPr>
            <a:r>
              <a:rPr lang="en-US" dirty="0" smtClean="0"/>
              <a:t>Exercise enforcement &amp; implementation powers (Section 6 of JPA agreement)</a:t>
            </a:r>
          </a:p>
        </p:txBody>
      </p:sp>
    </p:spTree>
    <p:extLst>
      <p:ext uri="{BB962C8B-B14F-4D97-AF65-F5344CB8AC3E}">
        <p14:creationId xmlns:p14="http://schemas.microsoft.com/office/powerpoint/2010/main" val="1664902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rmAutofit/>
          </a:bodyPr>
          <a:lstStyle/>
          <a:p>
            <a:r>
              <a:rPr lang="en-US" dirty="0" smtClean="0"/>
              <a:t>Cooperative Governing Board</a:t>
            </a:r>
            <a:endParaRPr lang="en-US" dirty="0"/>
          </a:p>
        </p:txBody>
      </p:sp>
      <p:sp>
        <p:nvSpPr>
          <p:cNvPr id="3" name="Content Placeholder 2"/>
          <p:cNvSpPr>
            <a:spLocks noGrp="1"/>
          </p:cNvSpPr>
          <p:nvPr>
            <p:ph idx="1"/>
          </p:nvPr>
        </p:nvSpPr>
        <p:spPr>
          <a:xfrm>
            <a:off x="228600" y="1935480"/>
            <a:ext cx="8686800" cy="4389120"/>
          </a:xfrm>
        </p:spPr>
        <p:txBody>
          <a:bodyPr>
            <a:normAutofit/>
          </a:bodyPr>
          <a:lstStyle/>
          <a:p>
            <a:pPr>
              <a:buClr>
                <a:schemeClr val="accent6">
                  <a:lumMod val="50000"/>
                </a:schemeClr>
              </a:buClr>
              <a:buSzPct val="75000"/>
              <a:buFont typeface="Wingdings" pitchFamily="2" charset="2"/>
              <a:buChar char="v"/>
            </a:pPr>
            <a:r>
              <a:rPr lang="en-US" dirty="0" smtClean="0"/>
              <a:t>Consists of </a:t>
            </a:r>
            <a:r>
              <a:rPr lang="en-US" dirty="0" smtClean="0"/>
              <a:t>13 </a:t>
            </a:r>
            <a:r>
              <a:rPr lang="en-US" dirty="0" smtClean="0"/>
              <a:t>voting members and 3 non-voting members</a:t>
            </a:r>
          </a:p>
          <a:p>
            <a:pPr>
              <a:buClr>
                <a:schemeClr val="accent6">
                  <a:lumMod val="50000"/>
                </a:schemeClr>
              </a:buClr>
              <a:buSzPct val="75000"/>
              <a:buFont typeface="Wingdings" pitchFamily="2" charset="2"/>
              <a:buChar char="v"/>
            </a:pPr>
            <a:r>
              <a:rPr lang="en-US" dirty="0" smtClean="0"/>
              <a:t>Non-voting members include FORA, MPRPD, and </a:t>
            </a:r>
            <a:r>
              <a:rPr lang="en-US" dirty="0" smtClean="0"/>
              <a:t>BLM</a:t>
            </a:r>
            <a:endParaRPr lang="en-US" dirty="0" smtClean="0"/>
          </a:p>
          <a:p>
            <a:pPr>
              <a:buClr>
                <a:schemeClr val="accent6">
                  <a:lumMod val="50000"/>
                </a:schemeClr>
              </a:buClr>
              <a:buSzPct val="75000"/>
              <a:buFont typeface="Wingdings" pitchFamily="2" charset="2"/>
              <a:buChar char="v"/>
            </a:pPr>
            <a:r>
              <a:rPr lang="en-US" dirty="0" smtClean="0"/>
              <a:t>JPA </a:t>
            </a:r>
            <a:r>
              <a:rPr lang="en-US" dirty="0" smtClean="0"/>
              <a:t>agreement reserves acreage of take for non-voting members </a:t>
            </a:r>
            <a:r>
              <a:rPr lang="en-US" dirty="0" smtClean="0"/>
              <a:t>(except for BLM) until </a:t>
            </a:r>
            <a:r>
              <a:rPr lang="en-US" dirty="0" smtClean="0"/>
              <a:t>all habitat acres transfer from Army to recipients</a:t>
            </a:r>
          </a:p>
          <a:p>
            <a:pPr>
              <a:buClr>
                <a:schemeClr val="accent6">
                  <a:lumMod val="50000"/>
                </a:schemeClr>
              </a:buClr>
              <a:buSzPct val="75000"/>
              <a:buFont typeface="Wingdings" pitchFamily="2" charset="2"/>
              <a:buChar char="v"/>
            </a:pPr>
            <a:endParaRPr lang="en-US" dirty="0" smtClean="0"/>
          </a:p>
        </p:txBody>
      </p:sp>
    </p:spTree>
    <p:extLst>
      <p:ext uri="{BB962C8B-B14F-4D97-AF65-F5344CB8AC3E}">
        <p14:creationId xmlns:p14="http://schemas.microsoft.com/office/powerpoint/2010/main" val="133280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991600" cy="1143000"/>
          </a:xfrm>
        </p:spPr>
        <p:txBody>
          <a:bodyPr>
            <a:normAutofit fontScale="90000"/>
          </a:bodyPr>
          <a:lstStyle/>
          <a:p>
            <a:r>
              <a:rPr lang="en-US" dirty="0" smtClean="0"/>
              <a:t>Mitigation/Trust/Recipient Agreement</a:t>
            </a:r>
            <a:endParaRPr lang="en-US" dirty="0"/>
          </a:p>
        </p:txBody>
      </p:sp>
      <p:sp>
        <p:nvSpPr>
          <p:cNvPr id="3" name="Content Placeholder 2"/>
          <p:cNvSpPr>
            <a:spLocks noGrp="1"/>
          </p:cNvSpPr>
          <p:nvPr>
            <p:ph idx="1"/>
          </p:nvPr>
        </p:nvSpPr>
        <p:spPr>
          <a:xfrm>
            <a:off x="228600" y="1935480"/>
            <a:ext cx="8686800" cy="4389120"/>
          </a:xfrm>
        </p:spPr>
        <p:txBody>
          <a:bodyPr>
            <a:normAutofit/>
          </a:bodyPr>
          <a:lstStyle/>
          <a:p>
            <a:pPr>
              <a:buClr>
                <a:schemeClr val="accent6">
                  <a:lumMod val="50000"/>
                </a:schemeClr>
              </a:buClr>
              <a:buSzPct val="75000"/>
              <a:buFont typeface="Wingdings" pitchFamily="2" charset="2"/>
              <a:buChar char="v"/>
            </a:pPr>
            <a:r>
              <a:rPr lang="en-US" dirty="0" smtClean="0"/>
              <a:t>SB 1094 (</a:t>
            </a:r>
            <a:r>
              <a:rPr lang="en-US" dirty="0"/>
              <a:t>K</a:t>
            </a:r>
            <a:r>
              <a:rPr lang="en-US" dirty="0" smtClean="0"/>
              <a:t>ehoe) became effective in January 2013, clarifying CDFW’s financial assurances requirements</a:t>
            </a:r>
          </a:p>
          <a:p>
            <a:pPr>
              <a:buClr>
                <a:schemeClr val="accent6">
                  <a:lumMod val="50000"/>
                </a:schemeClr>
              </a:buClr>
              <a:buSzPct val="75000"/>
              <a:buFont typeface="Wingdings" pitchFamily="2" charset="2"/>
              <a:buChar char="v"/>
            </a:pPr>
            <a:r>
              <a:rPr lang="en-US" dirty="0" smtClean="0"/>
              <a:t>Assurances agreements define relationships among:  habitat management area (HMA) land owners, habitat managers, HCP endowment holders, and financial institutions</a:t>
            </a:r>
          </a:p>
          <a:p>
            <a:pPr>
              <a:buClr>
                <a:schemeClr val="accent6">
                  <a:lumMod val="50000"/>
                </a:schemeClr>
              </a:buClr>
              <a:buSzPct val="75000"/>
              <a:buFont typeface="Wingdings" pitchFamily="2" charset="2"/>
              <a:buChar char="v"/>
            </a:pPr>
            <a:r>
              <a:rPr lang="en-US" dirty="0" smtClean="0"/>
              <a:t>Our HCP proposes multiple HMA land owners, two endowment holders (UC and Cooperative), and two financial institutions</a:t>
            </a:r>
          </a:p>
          <a:p>
            <a:pPr>
              <a:buClr>
                <a:schemeClr val="accent6">
                  <a:lumMod val="50000"/>
                </a:schemeClr>
              </a:buClr>
              <a:buSzPct val="75000"/>
              <a:buFont typeface="Wingdings" pitchFamily="2" charset="2"/>
              <a:buChar char="v"/>
            </a:pPr>
            <a:r>
              <a:rPr lang="en-US" dirty="0" smtClean="0"/>
              <a:t>Agreement drafted by FORA special counsel</a:t>
            </a:r>
          </a:p>
        </p:txBody>
      </p:sp>
    </p:spTree>
    <p:extLst>
      <p:ext uri="{BB962C8B-B14F-4D97-AF65-F5344CB8AC3E}">
        <p14:creationId xmlns:p14="http://schemas.microsoft.com/office/powerpoint/2010/main" val="1111417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7">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070C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1520</TotalTime>
  <Words>590</Words>
  <Application>Microsoft Office PowerPoint</Application>
  <PresentationFormat>On-screen Show (4:3)</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Fort Ord Reuse Authority </vt:lpstr>
      <vt:lpstr>What is an HCP?</vt:lpstr>
      <vt:lpstr>Regional HCP Structure</vt:lpstr>
      <vt:lpstr>Draft Fort Ord HCP</vt:lpstr>
      <vt:lpstr>PowerPoint Presentation</vt:lpstr>
      <vt:lpstr>HCP Implementing Agreement</vt:lpstr>
      <vt:lpstr>Joint Powers Authority (JPA)</vt:lpstr>
      <vt:lpstr>Cooperative Governing Board</vt:lpstr>
      <vt:lpstr>Mitigation/Trust/Recipient Agreement</vt:lpstr>
      <vt:lpstr>Draft HCP Ordinance/Policy </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 Reuse Plan “Post-Reassessment” Policy Workshop #1</dc:title>
  <dc:creator>darren</dc:creator>
  <cp:lastModifiedBy>Jonathan Garcia</cp:lastModifiedBy>
  <cp:revision>99</cp:revision>
  <cp:lastPrinted>2013-09-13T16:52:17Z</cp:lastPrinted>
  <dcterms:created xsi:type="dcterms:W3CDTF">2013-02-13T18:42:46Z</dcterms:created>
  <dcterms:modified xsi:type="dcterms:W3CDTF">2013-09-13T17:31:18Z</dcterms:modified>
</cp:coreProperties>
</file>