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2"/>
  </p:handoutMasterIdLst>
  <p:sldIdLst>
    <p:sldId id="256" r:id="rId2"/>
    <p:sldId id="270" r:id="rId3"/>
    <p:sldId id="274" r:id="rId4"/>
    <p:sldId id="268" r:id="rId5"/>
    <p:sldId id="271" r:id="rId6"/>
    <p:sldId id="272" r:id="rId7"/>
    <p:sldId id="275" r:id="rId8"/>
    <p:sldId id="273" r:id="rId9"/>
    <p:sldId id="277" r:id="rId10"/>
    <p:sldId id="27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4F41066-6176-463A-9124-BC67BD87B68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F0124D9-2494-4EB7-9DAA-1607F4713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1D9A3B-AFE4-486C-93B5-2A38FE35C15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E8103E-0815-46A4-8C92-A6FA6730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229600" cy="1600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Presentation to the </a:t>
            </a:r>
          </a:p>
          <a:p>
            <a:r>
              <a:rPr lang="en-US" sz="2400" dirty="0" smtClean="0"/>
              <a:t>Fort </a:t>
            </a:r>
            <a:r>
              <a:rPr lang="en-US" sz="2400" dirty="0" err="1" smtClean="0"/>
              <a:t>Ord</a:t>
            </a:r>
            <a:r>
              <a:rPr lang="en-US" sz="2400" dirty="0" smtClean="0"/>
              <a:t> Reuse Authority</a:t>
            </a:r>
          </a:p>
          <a:p>
            <a:r>
              <a:rPr lang="en-US" sz="2400" dirty="0" smtClean="0"/>
              <a:t>Board of Directors</a:t>
            </a:r>
          </a:p>
          <a:p>
            <a:r>
              <a:rPr lang="en-US" dirty="0" smtClean="0"/>
              <a:t>June 21, 2013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8005895" cy="14477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Capital Improvement Program</a:t>
            </a:r>
            <a:b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FY 2013/14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0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1258"/>
            <a:ext cx="4495799" cy="45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9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Capital Improvement </a:t>
            </a:r>
            <a:r>
              <a:rPr lang="en-US" sz="3200" u="sng" dirty="0" smtClean="0">
                <a:solidFill>
                  <a:schemeClr val="bg2">
                    <a:lumMod val="50000"/>
                  </a:schemeClr>
                </a:solidFill>
              </a:rPr>
              <a:t>Remaining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Obligations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3599268"/>
              </p:ext>
            </p:extLst>
          </p:nvPr>
        </p:nvGraphicFramePr>
        <p:xfrm>
          <a:off x="381000" y="1676400"/>
          <a:ext cx="830897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2441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Mitigations funded by CFD</a:t>
                      </a:r>
                      <a:r>
                        <a:rPr lang="en-US" sz="2000" baseline="0" dirty="0" smtClean="0"/>
                        <a:t> fees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FY 13/14 Amount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Transportation/Transit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$116,186,689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Augmentation (CEQA)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$23,452,781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Augmentation (voluntary)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$21,655,302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Storm Drainage System (3 outfalls removed)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$0/Obligation met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Habitat Management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$33,437,419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Fire</a:t>
                      </a:r>
                      <a:r>
                        <a:rPr lang="en-US" sz="2000" baseline="0" dirty="0" smtClean="0"/>
                        <a:t> Rolling Stock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$116,000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Costs &amp; Contingencies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$49,000,621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07713"/>
              </p:ext>
            </p:extLst>
          </p:nvPr>
        </p:nvGraphicFramePr>
        <p:xfrm>
          <a:off x="381000" y="5105400"/>
          <a:ext cx="83089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2441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Basewide</a:t>
                      </a:r>
                      <a:r>
                        <a:rPr lang="en-US" sz="2000" dirty="0" smtClean="0"/>
                        <a:t> obligations funded by Land Sales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FY 13/14 Amount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Building Removal Program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$6,200,000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9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C5D1D7">
                    <a:lumMod val="25000"/>
                  </a:srgbClr>
                </a:solidFill>
              </a:rPr>
              <a:t>Transportation/Transit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7630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12/11/09 Board direction elevated Eastside Parkway funding to higher priority</a:t>
            </a:r>
          </a:p>
          <a:p>
            <a:pPr lvl="1"/>
            <a:r>
              <a:rPr lang="en-US" dirty="0" smtClean="0"/>
              <a:t>Construction expected after munitions </a:t>
            </a:r>
            <a:r>
              <a:rPr lang="en-US" dirty="0"/>
              <a:t>cleanup </a:t>
            </a:r>
            <a:r>
              <a:rPr lang="en-US" dirty="0" smtClean="0"/>
              <a:t>work completed, CEQA performed, and project funding secured, </a:t>
            </a:r>
            <a:r>
              <a:rPr lang="en-US" dirty="0"/>
              <a:t>anticipated in </a:t>
            </a:r>
            <a:r>
              <a:rPr lang="en-US" dirty="0" smtClean="0"/>
              <a:t>2014/15 and 2015/16</a:t>
            </a:r>
          </a:p>
          <a:p>
            <a:r>
              <a:rPr lang="en-US" dirty="0" smtClean="0"/>
              <a:t>Current funding priority is given to: </a:t>
            </a:r>
          </a:p>
          <a:p>
            <a:pPr lvl="1"/>
            <a:r>
              <a:rPr lang="en-US" dirty="0" smtClean="0"/>
              <a:t>Project 2b (Davis Road Bridge south of Blanco) – FORA-County reimbursement agreement in place; funds are being used as a grant local match</a:t>
            </a:r>
          </a:p>
          <a:p>
            <a:pPr lvl="1"/>
            <a:r>
              <a:rPr lang="en-US" dirty="0" smtClean="0"/>
              <a:t>Project FO14 (South Boundary Road Upgrade) – Project cost is within grant range; funding available likely for a local match</a:t>
            </a:r>
          </a:p>
        </p:txBody>
      </p:sp>
    </p:spTree>
    <p:extLst>
      <p:ext uri="{BB962C8B-B14F-4D97-AF65-F5344CB8AC3E}">
        <p14:creationId xmlns:p14="http://schemas.microsoft.com/office/powerpoint/2010/main" val="2922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3-14 tables 2 onl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04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Water Augmentation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$23,452,784 CEQA mitigation included in BRP</a:t>
            </a:r>
          </a:p>
          <a:p>
            <a:r>
              <a:rPr lang="en-US" dirty="0" smtClean="0"/>
              <a:t>$21,655,302 FORA Board-approved (voluntary) contribution to buy down MCWD connection fees</a:t>
            </a:r>
          </a:p>
          <a:p>
            <a:pPr lvl="1"/>
            <a:r>
              <a:rPr lang="en-US" dirty="0" smtClean="0"/>
              <a:t>FY 05/06 CIP adopted, FORA Board approved $17M contribution to “buy down” connection fee</a:t>
            </a:r>
          </a:p>
          <a:p>
            <a:pPr lvl="1"/>
            <a:r>
              <a:rPr lang="en-US" dirty="0" smtClean="0"/>
              <a:t>Original amount indexed to current amount through FY 11/12</a:t>
            </a:r>
          </a:p>
          <a:p>
            <a:pPr lvl="1"/>
            <a:r>
              <a:rPr lang="en-US" dirty="0" smtClean="0"/>
              <a:t>MCWD scheduled to complete new rate study by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Habitat Management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4572000"/>
          </a:xfrm>
        </p:spPr>
        <p:txBody>
          <a:bodyPr/>
          <a:lstStyle/>
          <a:p>
            <a:r>
              <a:rPr lang="en-US" dirty="0" smtClean="0"/>
              <a:t>25% of development fee collected builds endowment</a:t>
            </a:r>
          </a:p>
          <a:p>
            <a:pPr lvl="1"/>
            <a:r>
              <a:rPr lang="en-US" dirty="0" smtClean="0"/>
              <a:t>$39M total endowment; $5.6M collected to date; $33.4M remains to be collected</a:t>
            </a:r>
          </a:p>
          <a:p>
            <a:pPr lvl="1"/>
            <a:r>
              <a:rPr lang="en-US" dirty="0" smtClean="0"/>
              <a:t>$19.2M contingency, final amount will be based on actual payout rate allowed by the CA Dept. of Fish &amp; Wildlife (CDFW)</a:t>
            </a:r>
          </a:p>
          <a:p>
            <a:r>
              <a:rPr lang="en-US" dirty="0" smtClean="0"/>
              <a:t>Ongoing negotiations with the USFWS and CDFW</a:t>
            </a:r>
          </a:p>
          <a:p>
            <a:r>
              <a:rPr lang="en-US" dirty="0" smtClean="0"/>
              <a:t>Total HCP endowment to produce $1.7M per year</a:t>
            </a:r>
          </a:p>
        </p:txBody>
      </p:sp>
    </p:spTree>
    <p:extLst>
      <p:ext uri="{BB962C8B-B14F-4D97-AF65-F5344CB8AC3E}">
        <p14:creationId xmlns:p14="http://schemas.microsoft.com/office/powerpoint/2010/main" val="355725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Other Costs &amp; Contingencies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763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Caretaker Costs</a:t>
            </a:r>
          </a:p>
          <a:p>
            <a:pPr lvl="1"/>
            <a:r>
              <a:rPr lang="en-US" dirty="0" smtClean="0"/>
              <a:t>During Phase II Review, this obligation was revised to $660,000 annually based on past caretaker costs (Army-Jurisdictions)</a:t>
            </a:r>
          </a:p>
          <a:p>
            <a:pPr lvl="1"/>
            <a:r>
              <a:rPr lang="en-US" dirty="0" smtClean="0"/>
              <a:t>$660,000 annual caretaker cost is deducted from land sales revenue, provided funding available and costs demonstrated</a:t>
            </a:r>
          </a:p>
          <a:p>
            <a:r>
              <a:rPr lang="en-US" dirty="0" smtClean="0"/>
              <a:t>Additional CIP Costs</a:t>
            </a:r>
          </a:p>
          <a:p>
            <a:pPr lvl="1"/>
            <a:r>
              <a:rPr lang="en-US" dirty="0" smtClean="0"/>
              <a:t>$16.9M - potential and unknown additional </a:t>
            </a:r>
            <a:r>
              <a:rPr lang="en-US" dirty="0" err="1" smtClean="0"/>
              <a:t>basewide</a:t>
            </a:r>
            <a:r>
              <a:rPr lang="en-US" dirty="0" smtClean="0"/>
              <a:t> expenditures not included in current cost estimates for transportation projects (i.e. contract change orders to ESCA, project changes, etc.)</a:t>
            </a:r>
          </a:p>
          <a:p>
            <a:r>
              <a:rPr lang="en-US" dirty="0" smtClean="0"/>
              <a:t>Habitat Management</a:t>
            </a:r>
          </a:p>
          <a:p>
            <a:pPr lvl="1"/>
            <a:r>
              <a:rPr lang="en-US" dirty="0" smtClean="0"/>
              <a:t>$19.2M - dependent on payout rate allowed by CDFW</a:t>
            </a:r>
          </a:p>
          <a:p>
            <a:r>
              <a:rPr lang="en-US" dirty="0" smtClean="0"/>
              <a:t>Additional Utilities &amp; Storm Drainage</a:t>
            </a:r>
          </a:p>
          <a:p>
            <a:pPr lvl="1"/>
            <a:r>
              <a:rPr lang="en-US" dirty="0" smtClean="0"/>
              <a:t>$3.5M - removal of retention ponds and restoration of the dunes, reporting requirements, potential utility relocation costs due to CIP projects</a:t>
            </a:r>
          </a:p>
          <a:p>
            <a:r>
              <a:rPr lang="en-US" dirty="0" smtClean="0"/>
              <a:t>Other Costs (Debt Service)</a:t>
            </a:r>
          </a:p>
          <a:p>
            <a:pPr lvl="1"/>
            <a:r>
              <a:rPr lang="en-US" dirty="0" smtClean="0"/>
              <a:t>$8.2M – Loan principal and interest and match for General Jim Moore Blvd.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Building Removal Program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Funded from land sale revenue and/or credited against land sale valuation</a:t>
            </a:r>
          </a:p>
          <a:p>
            <a:pPr lvl="1"/>
            <a:r>
              <a:rPr lang="en-US" dirty="0" smtClean="0"/>
              <a:t>2005 MOA with the City of Marina - $46M in building removal costs within the Dunes on Monterey project area</a:t>
            </a:r>
          </a:p>
          <a:p>
            <a:pPr lvl="1"/>
            <a:r>
              <a:rPr lang="en-US" dirty="0" smtClean="0"/>
              <a:t>2006 MOA with Monterey County - $2.1M in building removal costs within the East Garrison project area </a:t>
            </a:r>
            <a:endParaRPr lang="en-US" dirty="0"/>
          </a:p>
          <a:p>
            <a:r>
              <a:rPr lang="en-US" dirty="0" smtClean="0"/>
              <a:t>FORA’s remaining building removal obligations include the former stockade (±$2.2M) and </a:t>
            </a:r>
            <a:r>
              <a:rPr lang="en-US" i="1" dirty="0" smtClean="0"/>
              <a:t>specific,</a:t>
            </a:r>
            <a:r>
              <a:rPr lang="en-US" dirty="0" smtClean="0"/>
              <a:t> </a:t>
            </a:r>
            <a:r>
              <a:rPr lang="en-US" i="1" dirty="0" smtClean="0"/>
              <a:t>selected</a:t>
            </a:r>
            <a:r>
              <a:rPr lang="en-US" dirty="0" smtClean="0"/>
              <a:t> buildings in the City of Seaside “Surplus II” area (±$4M)</a:t>
            </a:r>
          </a:p>
        </p:txBody>
      </p:sp>
    </p:spTree>
    <p:extLst>
      <p:ext uri="{BB962C8B-B14F-4D97-AF65-F5344CB8AC3E}">
        <p14:creationId xmlns:p14="http://schemas.microsoft.com/office/powerpoint/2010/main" val="370194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Recommendations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6-13-2013 Staff Report:                                            Adopt FY 13/14 FORA CIP</a:t>
            </a:r>
          </a:p>
          <a:p>
            <a:r>
              <a:rPr lang="en-US" dirty="0" smtClean="0"/>
              <a:t>6-19-2013 Administrative Committee motion:  Postpone consideration of FY 13/14 FORA CIP until August 9, 2013 FORA Board meeting to allow additional review</a:t>
            </a:r>
          </a:p>
          <a:p>
            <a:r>
              <a:rPr lang="en-US" dirty="0" smtClean="0"/>
              <a:t>Administrative Committee identified four areas of concern requiring study: 1) Post-FORA implications, 2) CIP funding and project placement, 3) building removal credits, and 4) CIP narrative</a:t>
            </a:r>
          </a:p>
        </p:txBody>
      </p:sp>
    </p:spTree>
    <p:extLst>
      <p:ext uri="{BB962C8B-B14F-4D97-AF65-F5344CB8AC3E}">
        <p14:creationId xmlns:p14="http://schemas.microsoft.com/office/powerpoint/2010/main" val="1652621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2183</TotalTime>
  <Words>598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Capital Improvement Program FY 2013/14</vt:lpstr>
      <vt:lpstr>Capital Improvement Remaining Obligations</vt:lpstr>
      <vt:lpstr>Transportation/Transit</vt:lpstr>
      <vt:lpstr>PowerPoint Presentation</vt:lpstr>
      <vt:lpstr>Water Augmentation</vt:lpstr>
      <vt:lpstr>Habitat Management</vt:lpstr>
      <vt:lpstr>Other Costs &amp; Contingencies</vt:lpstr>
      <vt:lpstr>Building Removal Program</vt:lpstr>
      <vt:lpstr>Recommendations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Improvement Program Review</dc:title>
  <dc:creator>Crissy Maras</dc:creator>
  <cp:lastModifiedBy>Jonathan Garcia</cp:lastModifiedBy>
  <cp:revision>70</cp:revision>
  <cp:lastPrinted>2013-06-21T18:25:18Z</cp:lastPrinted>
  <dcterms:created xsi:type="dcterms:W3CDTF">2012-05-11T17:37:34Z</dcterms:created>
  <dcterms:modified xsi:type="dcterms:W3CDTF">2013-06-21T18:29:16Z</dcterms:modified>
</cp:coreProperties>
</file>