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4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577B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5" autoAdjust="0"/>
    <p:restoredTop sz="94660"/>
  </p:normalViewPr>
  <p:slideViewPr>
    <p:cSldViewPr>
      <p:cViewPr>
        <p:scale>
          <a:sx n="59" d="100"/>
          <a:sy n="59" d="100"/>
        </p:scale>
        <p:origin x="-1003" y="23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B724-7F9A-4B18-90B0-3E0956480EA4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3D959-A9B2-43D5-BC68-0E7A8EC5F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B724-7F9A-4B18-90B0-3E0956480EA4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3D959-A9B2-43D5-BC68-0E7A8EC5F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B724-7F9A-4B18-90B0-3E0956480EA4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3D959-A9B2-43D5-BC68-0E7A8EC5F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B724-7F9A-4B18-90B0-3E0956480EA4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3D959-A9B2-43D5-BC68-0E7A8EC5F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B724-7F9A-4B18-90B0-3E0956480EA4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3D959-A9B2-43D5-BC68-0E7A8EC5F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B724-7F9A-4B18-90B0-3E0956480EA4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3D959-A9B2-43D5-BC68-0E7A8EC5F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B724-7F9A-4B18-90B0-3E0956480EA4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3D959-A9B2-43D5-BC68-0E7A8EC5F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B724-7F9A-4B18-90B0-3E0956480EA4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3D959-A9B2-43D5-BC68-0E7A8EC5F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B724-7F9A-4B18-90B0-3E0956480EA4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3D959-A9B2-43D5-BC68-0E7A8EC5F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B724-7F9A-4B18-90B0-3E0956480EA4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3D959-A9B2-43D5-BC68-0E7A8EC5F4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B724-7F9A-4B18-90B0-3E0956480EA4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B63D959-A9B2-43D5-BC68-0E7A8EC5F4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DB7B724-7F9A-4B18-90B0-3E0956480EA4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63D959-A9B2-43D5-BC68-0E7A8EC5F42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5638800"/>
            <a:ext cx="9144000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Fort </a:t>
            </a:r>
            <a:r>
              <a:rPr lang="en-US" spc="50" dirty="0" err="1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Ord</a:t>
            </a:r>
            <a:r>
              <a:rPr lang="en-US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Reuse </a:t>
            </a:r>
            <a:r>
              <a:rPr lang="en-US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Colloquium Highlights</a:t>
            </a:r>
            <a:endParaRPr lang="en-US" spc="50" dirty="0">
              <a:ln w="11430"/>
              <a:solidFill>
                <a:schemeClr val="tx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3200" b="1" dirty="0" smtClean="0">
                <a:solidFill>
                  <a:srgbClr val="577B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Economy, Education &amp; the Environment </a:t>
            </a:r>
            <a:r>
              <a:rPr lang="en-US" sz="2800" b="1" dirty="0" smtClean="0">
                <a:solidFill>
                  <a:srgbClr val="577B83"/>
                </a:solidFill>
                <a:latin typeface="Century Gothic" pitchFamily="34" charset="0"/>
              </a:rPr>
              <a:t>on the former Fort </a:t>
            </a:r>
            <a:r>
              <a:rPr lang="en-US" sz="2800" b="1" dirty="0" err="1" smtClean="0">
                <a:solidFill>
                  <a:srgbClr val="577B83"/>
                </a:solidFill>
                <a:latin typeface="Century Gothic" pitchFamily="34" charset="0"/>
              </a:rPr>
              <a:t>Ord</a:t>
            </a:r>
            <a:endParaRPr lang="en-US" sz="2800" b="1" dirty="0" smtClean="0">
              <a:solidFill>
                <a:srgbClr val="577B83"/>
              </a:solidFill>
              <a:latin typeface="Century Gothic" pitchFamily="34" charset="0"/>
            </a:endParaRPr>
          </a:p>
          <a:p>
            <a:pPr>
              <a:spcBef>
                <a:spcPts val="0"/>
              </a:spcBef>
            </a:pPr>
            <a:r>
              <a:rPr lang="en-US" sz="2800" i="1" dirty="0" smtClean="0">
                <a:solidFill>
                  <a:srgbClr val="577B83"/>
                </a:solidFill>
                <a:latin typeface="Century Gothic" pitchFamily="34" charset="0"/>
              </a:rPr>
              <a:t>Dec 12-13, 2013</a:t>
            </a:r>
            <a:endParaRPr lang="en-US" sz="2800" i="1" dirty="0">
              <a:solidFill>
                <a:srgbClr val="577B83"/>
              </a:solidFill>
              <a:latin typeface="Century Gothic" pitchFamily="34" charset="0"/>
            </a:endParaRPr>
          </a:p>
        </p:txBody>
      </p:sp>
      <p:pic>
        <p:nvPicPr>
          <p:cNvPr id="1027" name="Picture 3" descr="H:\FORA Letterhead &amp; Graphics\CSUMB Logos\csumb_logo-bay_blue-480x150-tagli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5643562"/>
            <a:ext cx="3886200" cy="1214438"/>
          </a:xfrm>
          <a:prstGeom prst="rect">
            <a:avLst/>
          </a:prstGeom>
          <a:noFill/>
        </p:spPr>
      </p:pic>
      <p:pic>
        <p:nvPicPr>
          <p:cNvPr id="1029" name="Picture 5" descr="H:\FORA Letterhead &amp; Graphics\FORA Logos\Full_FORAlogo_and_type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3600" y="5835620"/>
            <a:ext cx="1981200" cy="8263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rgbClr val="577B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PANEL </a:t>
            </a:r>
            <a:r>
              <a:rPr lang="en-US" sz="3600" b="1" dirty="0" smtClean="0">
                <a:solidFill>
                  <a:srgbClr val="577B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1</a:t>
            </a:r>
            <a:r>
              <a:rPr lang="en-US" sz="3600" b="1" dirty="0">
                <a:solidFill>
                  <a:srgbClr val="577B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: Economic Development &amp; Innovation</a:t>
            </a:r>
            <a:endParaRPr lang="en-US" dirty="0">
              <a:solidFill>
                <a:srgbClr val="577B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5100" b="1" u="sng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Moderator:</a:t>
            </a:r>
            <a:r>
              <a:rPr lang="en-US" sz="5100" b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 </a:t>
            </a:r>
          </a:p>
          <a:p>
            <a:endParaRPr lang="en-US" sz="1100" dirty="0">
              <a:latin typeface="+mj-lt"/>
            </a:endParaRP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4400" b="1" dirty="0">
                <a:latin typeface="+mj-lt"/>
              </a:rPr>
              <a:t>Dr. Eduardo M. </a:t>
            </a:r>
            <a:r>
              <a:rPr lang="en-US" sz="4400" b="1" dirty="0" smtClean="0">
                <a:latin typeface="+mj-lt"/>
              </a:rPr>
              <a:t>Ochoa</a:t>
            </a:r>
          </a:p>
          <a:p>
            <a:pPr marL="0" indent="288925">
              <a:buNone/>
            </a:pPr>
            <a:r>
              <a:rPr lang="en-US" sz="3300" i="1" dirty="0">
                <a:latin typeface="+mj-lt"/>
              </a:rPr>
              <a:t>President, </a:t>
            </a:r>
            <a:r>
              <a:rPr lang="en-US" sz="3300" i="1" dirty="0" smtClean="0">
                <a:latin typeface="+mj-lt"/>
              </a:rPr>
              <a:t>CSU Monterey Bay</a:t>
            </a:r>
            <a:endParaRPr lang="en-US" sz="3300" i="1" dirty="0">
              <a:latin typeface="+mj-lt"/>
            </a:endParaRPr>
          </a:p>
          <a:p>
            <a:endParaRPr lang="en-US" sz="2400" i="1" dirty="0">
              <a:latin typeface="+mj-lt"/>
            </a:endParaRPr>
          </a:p>
          <a:p>
            <a:pPr marL="0" indent="0">
              <a:buNone/>
            </a:pPr>
            <a:r>
              <a:rPr lang="en-US" sz="5100" b="1" u="sng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Speakers:</a:t>
            </a:r>
          </a:p>
          <a:p>
            <a:endParaRPr lang="en-US" sz="1100" dirty="0">
              <a:latin typeface="+mj-lt"/>
            </a:endParaRP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5100" b="1" dirty="0" err="1">
                <a:latin typeface="+mj-lt"/>
              </a:rPr>
              <a:t>Shyam</a:t>
            </a:r>
            <a:r>
              <a:rPr lang="en-US" sz="5100" b="1" dirty="0">
                <a:latin typeface="+mj-lt"/>
              </a:rPr>
              <a:t> </a:t>
            </a:r>
            <a:r>
              <a:rPr lang="en-US" sz="5100" b="1" dirty="0" smtClean="0">
                <a:latin typeface="+mj-lt"/>
              </a:rPr>
              <a:t>Kamath, PhD</a:t>
            </a:r>
          </a:p>
          <a:p>
            <a:pPr marL="0" indent="288925">
              <a:buSzPct val="75000"/>
              <a:buNone/>
            </a:pPr>
            <a:r>
              <a:rPr lang="en-US" sz="3800" i="1" dirty="0">
                <a:latin typeface="+mj-lt"/>
              </a:rPr>
              <a:t>Dean, College of Business, CSU Monterey </a:t>
            </a:r>
            <a:r>
              <a:rPr lang="en-US" sz="3800" i="1" dirty="0" smtClean="0">
                <a:latin typeface="+mj-lt"/>
              </a:rPr>
              <a:t>Bay</a:t>
            </a:r>
          </a:p>
          <a:p>
            <a:pPr marL="0" indent="288925">
              <a:buSzPct val="75000"/>
              <a:buNone/>
            </a:pPr>
            <a:endParaRPr lang="en-US" sz="2400" i="1" dirty="0" smtClean="0">
              <a:latin typeface="+mj-lt"/>
            </a:endParaRP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5100" b="1" dirty="0">
                <a:latin typeface="+mj-lt"/>
              </a:rPr>
              <a:t>Larry </a:t>
            </a:r>
            <a:r>
              <a:rPr lang="en-US" sz="5100" b="1" dirty="0" smtClean="0">
                <a:latin typeface="+mj-lt"/>
              </a:rPr>
              <a:t>Samuels</a:t>
            </a:r>
            <a:endParaRPr lang="en-US" sz="5100" b="1" dirty="0">
              <a:latin typeface="+mj-lt"/>
            </a:endParaRPr>
          </a:p>
          <a:p>
            <a:pPr marL="288925" indent="0">
              <a:buSzPct val="100000"/>
              <a:buNone/>
            </a:pPr>
            <a:r>
              <a:rPr lang="fr-FR" sz="3800" i="1" dirty="0">
                <a:latin typeface="+mj-lt"/>
              </a:rPr>
              <a:t>Principal, </a:t>
            </a:r>
            <a:r>
              <a:rPr lang="fr-FR" sz="3800" i="1" dirty="0" err="1">
                <a:latin typeface="+mj-lt"/>
              </a:rPr>
              <a:t>Samuels</a:t>
            </a:r>
            <a:r>
              <a:rPr lang="fr-FR" sz="3800" i="1" dirty="0">
                <a:latin typeface="+mj-lt"/>
              </a:rPr>
              <a:t> Associates, La Selva Beach, </a:t>
            </a:r>
            <a:r>
              <a:rPr lang="fr-FR" sz="3800" i="1" dirty="0" smtClean="0">
                <a:latin typeface="+mj-lt"/>
              </a:rPr>
              <a:t>CA</a:t>
            </a:r>
            <a:endParaRPr lang="en-US" sz="3800" i="1" dirty="0">
              <a:latin typeface="+mj-lt"/>
            </a:endParaRPr>
          </a:p>
          <a:p>
            <a:pPr marL="290513" indent="-290513">
              <a:buSzPct val="75000"/>
              <a:buFont typeface="Wingdings" pitchFamily="2" charset="2"/>
              <a:buChar char="§"/>
            </a:pPr>
            <a:endParaRPr lang="en-US" sz="2400" i="1" dirty="0">
              <a:latin typeface="+mj-lt"/>
            </a:endParaRP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5100" b="1" dirty="0">
                <a:latin typeface="+mj-lt"/>
              </a:rPr>
              <a:t>Bud </a:t>
            </a:r>
            <a:r>
              <a:rPr lang="en-US" sz="5100" b="1" dirty="0" err="1" smtClean="0">
                <a:latin typeface="+mj-lt"/>
              </a:rPr>
              <a:t>Colligan</a:t>
            </a:r>
            <a:endParaRPr lang="en-US" sz="5100" b="1" dirty="0">
              <a:latin typeface="+mj-lt"/>
            </a:endParaRPr>
          </a:p>
          <a:p>
            <a:pPr marL="288925" indent="0">
              <a:buSzPct val="75000"/>
              <a:buNone/>
            </a:pPr>
            <a:r>
              <a:rPr lang="en-US" sz="3800" i="1" dirty="0">
                <a:latin typeface="+mj-lt"/>
              </a:rPr>
              <a:t>Founder &amp; CEO, South Swells Ventures, Santa Cruz </a:t>
            </a:r>
            <a:r>
              <a:rPr lang="en-US" sz="3800" i="1" dirty="0" smtClean="0">
                <a:latin typeface="+mj-lt"/>
              </a:rPr>
              <a:t>CA</a:t>
            </a:r>
            <a:endParaRPr lang="en-US" sz="38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48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rgbClr val="577B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PANEL 2: </a:t>
            </a:r>
            <a:r>
              <a:rPr lang="en-US" sz="3600" b="1" dirty="0" smtClean="0">
                <a:solidFill>
                  <a:srgbClr val="577B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Land Development &amp; Job Creation</a:t>
            </a:r>
            <a:endParaRPr lang="en-US" dirty="0">
              <a:solidFill>
                <a:srgbClr val="577B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5100" b="1" u="sng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Moderator:</a:t>
            </a:r>
            <a:r>
              <a:rPr lang="en-US" sz="5100" b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 </a:t>
            </a:r>
          </a:p>
          <a:p>
            <a:endParaRPr lang="en-US" sz="1100" dirty="0">
              <a:latin typeface="+mj-lt"/>
            </a:endParaRP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4400" b="1" dirty="0">
                <a:latin typeface="+mj-lt"/>
              </a:rPr>
              <a:t>Jennifer </a:t>
            </a:r>
            <a:r>
              <a:rPr lang="en-US" sz="4400" b="1" dirty="0" err="1" smtClean="0">
                <a:latin typeface="+mj-lt"/>
              </a:rPr>
              <a:t>Ott</a:t>
            </a:r>
            <a:endParaRPr lang="en-US" sz="4400" b="1" dirty="0" smtClean="0">
              <a:latin typeface="+mj-lt"/>
            </a:endParaRPr>
          </a:p>
          <a:p>
            <a:pPr marL="0" indent="288925">
              <a:buNone/>
            </a:pPr>
            <a:r>
              <a:rPr lang="en-US" sz="3300" i="1" dirty="0" smtClean="0">
                <a:latin typeface="+mj-lt"/>
              </a:rPr>
              <a:t>Chief </a:t>
            </a:r>
            <a:r>
              <a:rPr lang="en-US" sz="3300" i="1" dirty="0">
                <a:latin typeface="+mj-lt"/>
              </a:rPr>
              <a:t>Operating Officer, Alameda Point, Alameda, CA</a:t>
            </a:r>
          </a:p>
          <a:p>
            <a:endParaRPr lang="en-US" sz="2400" i="1" dirty="0">
              <a:latin typeface="+mj-lt"/>
            </a:endParaRPr>
          </a:p>
          <a:p>
            <a:pPr marL="0" indent="0">
              <a:buNone/>
            </a:pPr>
            <a:r>
              <a:rPr lang="en-US" sz="5100" b="1" u="sng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Speakers:</a:t>
            </a:r>
          </a:p>
          <a:p>
            <a:endParaRPr lang="en-US" sz="1100" dirty="0">
              <a:latin typeface="+mj-lt"/>
            </a:endParaRP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5100" b="1" dirty="0">
                <a:latin typeface="+mj-lt"/>
              </a:rPr>
              <a:t>Peter </a:t>
            </a:r>
            <a:r>
              <a:rPr lang="en-US" sz="5100" b="1" dirty="0" smtClean="0">
                <a:latin typeface="+mj-lt"/>
              </a:rPr>
              <a:t>Katz</a:t>
            </a:r>
          </a:p>
          <a:p>
            <a:pPr marL="0" indent="288925">
              <a:buSzPct val="75000"/>
              <a:buNone/>
            </a:pPr>
            <a:r>
              <a:rPr lang="en-US" sz="3800" i="1" dirty="0" smtClean="0">
                <a:latin typeface="+mj-lt"/>
              </a:rPr>
              <a:t>Principal</a:t>
            </a:r>
            <a:r>
              <a:rPr lang="en-US" sz="3800" i="1" dirty="0">
                <a:latin typeface="+mj-lt"/>
              </a:rPr>
              <a:t>, Strategic Consulting Practice, Alexandria, VA</a:t>
            </a:r>
          </a:p>
          <a:p>
            <a:pPr marL="290513" indent="-290513">
              <a:buSzPct val="75000"/>
              <a:buFont typeface="Wingdings" pitchFamily="2" charset="2"/>
              <a:buChar char="§"/>
            </a:pPr>
            <a:endParaRPr lang="en-US" sz="2400" i="1" dirty="0">
              <a:latin typeface="+mj-lt"/>
            </a:endParaRP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5100" b="1" dirty="0">
                <a:latin typeface="+mj-lt"/>
              </a:rPr>
              <a:t>Mary Jo </a:t>
            </a:r>
            <a:r>
              <a:rPr lang="en-US" sz="5100" b="1" dirty="0" smtClean="0">
                <a:latin typeface="+mj-lt"/>
              </a:rPr>
              <a:t>Waits</a:t>
            </a:r>
            <a:endParaRPr lang="en-US" sz="5100" b="1" dirty="0">
              <a:latin typeface="+mj-lt"/>
            </a:endParaRPr>
          </a:p>
          <a:p>
            <a:pPr marL="288925" indent="0">
              <a:buSzPct val="100000"/>
              <a:buNone/>
            </a:pPr>
            <a:r>
              <a:rPr lang="en-US" sz="3800" i="1" dirty="0" smtClean="0">
                <a:latin typeface="+mj-lt"/>
              </a:rPr>
              <a:t>Director</a:t>
            </a:r>
            <a:r>
              <a:rPr lang="en-US" sz="3800" i="1" dirty="0">
                <a:latin typeface="+mj-lt"/>
              </a:rPr>
              <a:t>, Economic, Human Services, &amp; Workforce Division,  National Governor’s Association, Washington, D.C.</a:t>
            </a:r>
          </a:p>
          <a:p>
            <a:pPr marL="290513" indent="-290513">
              <a:buSzPct val="75000"/>
              <a:buFont typeface="Wingdings" pitchFamily="2" charset="2"/>
              <a:buChar char="§"/>
            </a:pPr>
            <a:endParaRPr lang="en-US" sz="2400" i="1" dirty="0">
              <a:latin typeface="+mj-lt"/>
            </a:endParaRP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5100" b="1" dirty="0">
                <a:latin typeface="+mj-lt"/>
              </a:rPr>
              <a:t>Craig </a:t>
            </a:r>
            <a:r>
              <a:rPr lang="en-US" sz="5100" b="1" dirty="0" smtClean="0">
                <a:latin typeface="+mj-lt"/>
              </a:rPr>
              <a:t>Seymour</a:t>
            </a:r>
            <a:endParaRPr lang="en-US" sz="5100" b="1" dirty="0">
              <a:latin typeface="+mj-lt"/>
            </a:endParaRPr>
          </a:p>
          <a:p>
            <a:pPr marL="288925" indent="0">
              <a:buSzPct val="75000"/>
              <a:buNone/>
            </a:pPr>
            <a:r>
              <a:rPr lang="en-US" sz="3800" i="1" dirty="0" smtClean="0">
                <a:latin typeface="+mj-lt"/>
              </a:rPr>
              <a:t>Managing </a:t>
            </a:r>
            <a:r>
              <a:rPr lang="en-US" sz="3800" i="1" dirty="0">
                <a:latin typeface="+mj-lt"/>
              </a:rPr>
              <a:t>Principal, RKG &amp; Associates, Alexandria, </a:t>
            </a:r>
            <a:r>
              <a:rPr lang="en-US" sz="3800" i="1" dirty="0" smtClean="0">
                <a:latin typeface="+mj-lt"/>
              </a:rPr>
              <a:t>VA</a:t>
            </a:r>
            <a:endParaRPr lang="en-US" sz="38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4753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rgbClr val="577B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PANEL </a:t>
            </a:r>
            <a:r>
              <a:rPr lang="en-US" sz="3600" b="1" dirty="0" smtClean="0">
                <a:solidFill>
                  <a:srgbClr val="577B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3</a:t>
            </a:r>
            <a:r>
              <a:rPr lang="en-US" sz="3600" b="1" dirty="0">
                <a:solidFill>
                  <a:srgbClr val="577B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: Blight Removal, Remediation &amp; Economics</a:t>
            </a:r>
            <a:endParaRPr lang="en-US" dirty="0">
              <a:solidFill>
                <a:srgbClr val="577B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5100" b="1" u="sng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Moderator:</a:t>
            </a:r>
            <a:r>
              <a:rPr lang="en-US" sz="5100" b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 </a:t>
            </a:r>
          </a:p>
          <a:p>
            <a:endParaRPr lang="en-US" sz="1100" dirty="0">
              <a:latin typeface="+mj-lt"/>
            </a:endParaRP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4400" b="1" dirty="0">
                <a:latin typeface="+mj-lt"/>
              </a:rPr>
              <a:t>Katie </a:t>
            </a:r>
            <a:r>
              <a:rPr lang="en-US" sz="4400" b="1" dirty="0" smtClean="0">
                <a:latin typeface="+mj-lt"/>
              </a:rPr>
              <a:t>Timmerman</a:t>
            </a:r>
          </a:p>
          <a:p>
            <a:pPr marL="0" indent="288925">
              <a:buNone/>
            </a:pPr>
            <a:r>
              <a:rPr lang="en-US" sz="3300" i="1" dirty="0">
                <a:latin typeface="+mj-lt"/>
              </a:rPr>
              <a:t>Senior Construction/Project Manager, </a:t>
            </a:r>
            <a:r>
              <a:rPr lang="en-US" sz="3300" i="1" dirty="0" smtClean="0">
                <a:latin typeface="+mj-lt"/>
              </a:rPr>
              <a:t>CSUMB</a:t>
            </a:r>
          </a:p>
          <a:p>
            <a:endParaRPr lang="en-US" sz="2400" i="1" dirty="0">
              <a:latin typeface="+mj-lt"/>
            </a:endParaRPr>
          </a:p>
          <a:p>
            <a:pPr marL="0" indent="0">
              <a:buNone/>
            </a:pPr>
            <a:r>
              <a:rPr lang="en-US" sz="5100" b="1" u="sng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Speakers:</a:t>
            </a:r>
          </a:p>
          <a:p>
            <a:endParaRPr lang="en-US" sz="1100" dirty="0">
              <a:latin typeface="+mj-lt"/>
            </a:endParaRP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5100" b="1" dirty="0">
                <a:latin typeface="+mj-lt"/>
              </a:rPr>
              <a:t>Jim </a:t>
            </a:r>
            <a:r>
              <a:rPr lang="en-US" sz="5100" b="1" dirty="0" err="1" smtClean="0">
                <a:latin typeface="+mj-lt"/>
              </a:rPr>
              <a:t>Musbach</a:t>
            </a:r>
            <a:endParaRPr lang="en-US" sz="5100" b="1" dirty="0" smtClean="0">
              <a:latin typeface="+mj-lt"/>
            </a:endParaRPr>
          </a:p>
          <a:p>
            <a:pPr marL="0" indent="288925">
              <a:buSzPct val="75000"/>
              <a:buNone/>
            </a:pPr>
            <a:r>
              <a:rPr lang="en-US" sz="3800" i="1" dirty="0" smtClean="0">
                <a:latin typeface="+mj-lt"/>
              </a:rPr>
              <a:t>Managing Principal, Economic </a:t>
            </a:r>
            <a:r>
              <a:rPr lang="en-US" sz="3800" i="1" dirty="0">
                <a:latin typeface="+mj-lt"/>
              </a:rPr>
              <a:t>and Planning Systems, </a:t>
            </a:r>
            <a:r>
              <a:rPr lang="en-US" sz="3800" i="1" dirty="0" smtClean="0">
                <a:latin typeface="+mj-lt"/>
              </a:rPr>
              <a:t>Inc.</a:t>
            </a:r>
            <a:endParaRPr lang="en-US" sz="3800" i="1" dirty="0">
              <a:latin typeface="+mj-lt"/>
            </a:endParaRPr>
          </a:p>
          <a:p>
            <a:pPr marL="290513" indent="-290513">
              <a:buSzPct val="75000"/>
              <a:buFont typeface="Wingdings" pitchFamily="2" charset="2"/>
              <a:buChar char="§"/>
            </a:pPr>
            <a:endParaRPr lang="en-US" sz="2400" i="1" dirty="0">
              <a:latin typeface="+mj-lt"/>
            </a:endParaRP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5100" b="1" dirty="0">
                <a:latin typeface="+mj-lt"/>
              </a:rPr>
              <a:t>Lenny </a:t>
            </a:r>
            <a:r>
              <a:rPr lang="en-US" sz="5100" b="1" dirty="0" err="1" smtClean="0">
                <a:latin typeface="+mj-lt"/>
              </a:rPr>
              <a:t>Seigel</a:t>
            </a:r>
            <a:endParaRPr lang="en-US" sz="5100" b="1" dirty="0">
              <a:latin typeface="+mj-lt"/>
            </a:endParaRPr>
          </a:p>
          <a:p>
            <a:pPr marL="288925" indent="0">
              <a:buSzPct val="100000"/>
              <a:buNone/>
            </a:pPr>
            <a:r>
              <a:rPr lang="en-US" sz="3800" i="1" dirty="0" smtClean="0">
                <a:latin typeface="+mj-lt"/>
              </a:rPr>
              <a:t>Executive Director</a:t>
            </a:r>
            <a:r>
              <a:rPr lang="en-US" sz="3800" i="1" dirty="0">
                <a:latin typeface="+mj-lt"/>
              </a:rPr>
              <a:t>, Center for Public Environmental Oversight, Mountain View, </a:t>
            </a:r>
            <a:r>
              <a:rPr lang="en-US" sz="3800" i="1" dirty="0" smtClean="0">
                <a:latin typeface="+mj-lt"/>
              </a:rPr>
              <a:t>CA</a:t>
            </a:r>
            <a:endParaRPr lang="en-US" sz="3800" i="1" dirty="0">
              <a:latin typeface="+mj-lt"/>
            </a:endParaRPr>
          </a:p>
          <a:p>
            <a:pPr marL="290513" indent="-290513">
              <a:buSzPct val="75000"/>
              <a:buFont typeface="Wingdings" pitchFamily="2" charset="2"/>
              <a:buChar char="§"/>
            </a:pPr>
            <a:endParaRPr lang="en-US" sz="2400" i="1" dirty="0">
              <a:latin typeface="+mj-lt"/>
            </a:endParaRP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5100" b="1" dirty="0">
                <a:latin typeface="+mj-lt"/>
              </a:rPr>
              <a:t>Bradley </a:t>
            </a:r>
            <a:r>
              <a:rPr lang="en-US" sz="5100" b="1" dirty="0" smtClean="0">
                <a:latin typeface="+mj-lt"/>
              </a:rPr>
              <a:t>Guy</a:t>
            </a:r>
            <a:endParaRPr lang="en-US" sz="5100" b="1" dirty="0">
              <a:latin typeface="+mj-lt"/>
            </a:endParaRPr>
          </a:p>
          <a:p>
            <a:pPr marL="288925" indent="0">
              <a:buSzPct val="75000"/>
              <a:buNone/>
            </a:pPr>
            <a:r>
              <a:rPr lang="en-US" sz="3800" i="1" dirty="0">
                <a:latin typeface="+mj-lt"/>
              </a:rPr>
              <a:t>Asst. Professor, Sustainable Design Program, School of Architecture and Planning, The Catholic University of America, Washington </a:t>
            </a:r>
            <a:r>
              <a:rPr lang="en-US" sz="3800" i="1" dirty="0" smtClean="0">
                <a:latin typeface="+mj-lt"/>
              </a:rPr>
              <a:t>DC</a:t>
            </a:r>
            <a:endParaRPr lang="en-US" sz="38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0138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rgbClr val="577B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PANEL </a:t>
            </a:r>
            <a:r>
              <a:rPr lang="en-US" sz="3600" b="1" dirty="0" smtClean="0">
                <a:solidFill>
                  <a:srgbClr val="577B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4</a:t>
            </a:r>
            <a:r>
              <a:rPr lang="en-US" sz="3600" b="1" dirty="0">
                <a:solidFill>
                  <a:srgbClr val="577B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: Design Guidelines as Economic </a:t>
            </a:r>
            <a:r>
              <a:rPr lang="en-US" sz="3600" b="1" dirty="0" smtClean="0">
                <a:solidFill>
                  <a:srgbClr val="577B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Catalyst</a:t>
            </a:r>
            <a:endParaRPr lang="en-US" dirty="0">
              <a:solidFill>
                <a:srgbClr val="577B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5100" b="1" u="sng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Moderator:</a:t>
            </a:r>
            <a:r>
              <a:rPr lang="en-US" sz="5100" b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 </a:t>
            </a:r>
          </a:p>
          <a:p>
            <a:endParaRPr lang="en-US" sz="1100" dirty="0">
              <a:latin typeface="+mj-lt"/>
            </a:endParaRP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4400" b="1" dirty="0">
                <a:latin typeface="+mj-lt"/>
              </a:rPr>
              <a:t>Victoria </a:t>
            </a:r>
            <a:r>
              <a:rPr lang="en-US" sz="4400" b="1" dirty="0" smtClean="0">
                <a:latin typeface="+mj-lt"/>
              </a:rPr>
              <a:t>Beach</a:t>
            </a:r>
          </a:p>
          <a:p>
            <a:pPr marL="0" indent="288925">
              <a:buNone/>
            </a:pPr>
            <a:r>
              <a:rPr lang="en-US" sz="3300" i="1" dirty="0">
                <a:latin typeface="+mj-lt"/>
              </a:rPr>
              <a:t>City Council Member, </a:t>
            </a:r>
            <a:r>
              <a:rPr lang="en-US" sz="3300" i="1" dirty="0" smtClean="0">
                <a:latin typeface="+mj-lt"/>
              </a:rPr>
              <a:t>Carmel-by-the-Sea</a:t>
            </a:r>
          </a:p>
          <a:p>
            <a:endParaRPr lang="en-US" sz="2400" i="1" dirty="0">
              <a:latin typeface="+mj-lt"/>
            </a:endParaRPr>
          </a:p>
          <a:p>
            <a:pPr marL="0" indent="0">
              <a:buNone/>
            </a:pPr>
            <a:r>
              <a:rPr lang="en-US" sz="5100" b="1" u="sng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Speakers:</a:t>
            </a:r>
          </a:p>
          <a:p>
            <a:endParaRPr lang="en-US" sz="1100" dirty="0">
              <a:latin typeface="+mj-lt"/>
            </a:endParaRP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5100" b="1" dirty="0">
                <a:latin typeface="+mj-lt"/>
              </a:rPr>
              <a:t>Charles </a:t>
            </a:r>
            <a:r>
              <a:rPr lang="en-US" sz="5100" b="1" dirty="0" err="1" smtClean="0">
                <a:latin typeface="+mj-lt"/>
              </a:rPr>
              <a:t>Bohl</a:t>
            </a:r>
            <a:endParaRPr lang="en-US" sz="5100" b="1" dirty="0" smtClean="0">
              <a:latin typeface="+mj-lt"/>
            </a:endParaRPr>
          </a:p>
          <a:p>
            <a:pPr marL="288925" indent="0">
              <a:buSzPct val="75000"/>
              <a:buNone/>
            </a:pPr>
            <a:r>
              <a:rPr lang="en-US" sz="3800" i="1" dirty="0">
                <a:latin typeface="+mj-lt"/>
              </a:rPr>
              <a:t>Associate Professor &amp; Director of the Masters in Real Estate Development and Urbanism, University of Miami’s School of Architecture, </a:t>
            </a:r>
            <a:r>
              <a:rPr lang="en-US" sz="3800" i="1" dirty="0" smtClean="0">
                <a:latin typeface="+mj-lt"/>
              </a:rPr>
              <a:t>Miami, FL</a:t>
            </a:r>
            <a:endParaRPr lang="en-US" sz="3800" i="1" dirty="0">
              <a:latin typeface="+mj-lt"/>
            </a:endParaRPr>
          </a:p>
          <a:p>
            <a:pPr marL="290513" indent="-290513">
              <a:buSzPct val="75000"/>
              <a:buFont typeface="Wingdings" pitchFamily="2" charset="2"/>
              <a:buChar char="§"/>
            </a:pPr>
            <a:endParaRPr lang="en-US" sz="2400" i="1" dirty="0">
              <a:latin typeface="+mj-lt"/>
            </a:endParaRP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5100" b="1" dirty="0">
                <a:latin typeface="+mj-lt"/>
              </a:rPr>
              <a:t>Victor </a:t>
            </a:r>
            <a:r>
              <a:rPr lang="en-US" sz="5100" b="1" dirty="0" smtClean="0">
                <a:latin typeface="+mj-lt"/>
              </a:rPr>
              <a:t>Dover</a:t>
            </a:r>
            <a:endParaRPr lang="en-US" sz="5100" b="1" dirty="0">
              <a:latin typeface="+mj-lt"/>
            </a:endParaRPr>
          </a:p>
          <a:p>
            <a:pPr marL="288925" indent="0">
              <a:buSzPct val="100000"/>
              <a:buNone/>
            </a:pPr>
            <a:r>
              <a:rPr lang="en-US" sz="3800" i="1" dirty="0">
                <a:latin typeface="+mj-lt"/>
              </a:rPr>
              <a:t>Principal, Dover, Kohl, &amp; Partners, Coral Gables </a:t>
            </a:r>
            <a:r>
              <a:rPr lang="en-US" sz="3800" i="1" dirty="0" smtClean="0">
                <a:latin typeface="+mj-lt"/>
              </a:rPr>
              <a:t>FL</a:t>
            </a:r>
            <a:endParaRPr lang="en-US" sz="38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4287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rgbClr val="577B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PANEL </a:t>
            </a:r>
            <a:r>
              <a:rPr lang="en-US" sz="3600" b="1" dirty="0" smtClean="0">
                <a:solidFill>
                  <a:srgbClr val="577B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5</a:t>
            </a:r>
            <a:r>
              <a:rPr lang="en-US" sz="3600" b="1" dirty="0">
                <a:solidFill>
                  <a:srgbClr val="577B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: Form-based Regional Planning &amp; Community </a:t>
            </a:r>
            <a:r>
              <a:rPr lang="en-US" sz="3600" b="1" dirty="0" smtClean="0">
                <a:solidFill>
                  <a:srgbClr val="577B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Collaboration</a:t>
            </a:r>
            <a:endParaRPr lang="en-US" dirty="0">
              <a:solidFill>
                <a:srgbClr val="577B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5100" b="1" u="sng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Moderator:</a:t>
            </a:r>
            <a:r>
              <a:rPr lang="en-US" sz="5100" b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 </a:t>
            </a:r>
          </a:p>
          <a:p>
            <a:endParaRPr lang="en-US" sz="1100" dirty="0">
              <a:latin typeface="+mj-lt"/>
            </a:endParaRP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4400" b="1" dirty="0">
                <a:latin typeface="+mj-lt"/>
              </a:rPr>
              <a:t>Brian </a:t>
            </a:r>
            <a:r>
              <a:rPr lang="en-US" sz="4400" b="1" dirty="0" err="1" smtClean="0">
                <a:latin typeface="+mj-lt"/>
              </a:rPr>
              <a:t>Congleton</a:t>
            </a:r>
            <a:endParaRPr lang="en-US" sz="4400" b="1" dirty="0" smtClean="0">
              <a:latin typeface="+mj-lt"/>
            </a:endParaRPr>
          </a:p>
          <a:p>
            <a:pPr marL="0" indent="288925">
              <a:buNone/>
            </a:pPr>
            <a:r>
              <a:rPr lang="en-US" sz="3300" i="1" dirty="0">
                <a:latin typeface="+mj-lt"/>
              </a:rPr>
              <a:t>Architect, </a:t>
            </a:r>
            <a:r>
              <a:rPr lang="en-US" sz="3300" i="1" dirty="0" smtClean="0">
                <a:latin typeface="+mj-lt"/>
              </a:rPr>
              <a:t>Carmel-by-the-Sea</a:t>
            </a:r>
          </a:p>
          <a:p>
            <a:endParaRPr lang="en-US" sz="2400" i="1" dirty="0">
              <a:latin typeface="+mj-lt"/>
            </a:endParaRPr>
          </a:p>
          <a:p>
            <a:pPr marL="0" indent="0">
              <a:buNone/>
            </a:pPr>
            <a:r>
              <a:rPr lang="en-US" sz="5100" b="1" u="sng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Speakers:</a:t>
            </a:r>
          </a:p>
          <a:p>
            <a:endParaRPr lang="en-US" sz="1100" dirty="0">
              <a:latin typeface="+mj-lt"/>
            </a:endParaRP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5100" b="1" dirty="0">
                <a:latin typeface="+mj-lt"/>
              </a:rPr>
              <a:t>Bill </a:t>
            </a:r>
            <a:r>
              <a:rPr lang="en-US" sz="5100" b="1" dirty="0" err="1" smtClean="0">
                <a:latin typeface="+mj-lt"/>
              </a:rPr>
              <a:t>Lennertz</a:t>
            </a:r>
            <a:endParaRPr lang="en-US" sz="5100" b="1" dirty="0" smtClean="0">
              <a:latin typeface="+mj-lt"/>
            </a:endParaRPr>
          </a:p>
          <a:p>
            <a:pPr marL="0" indent="288925">
              <a:buSzPct val="75000"/>
              <a:buNone/>
            </a:pPr>
            <a:r>
              <a:rPr lang="en-US" sz="3800" i="1" dirty="0">
                <a:latin typeface="+mj-lt"/>
              </a:rPr>
              <a:t>Executive Director, National </a:t>
            </a:r>
            <a:r>
              <a:rPr lang="en-US" sz="3800" i="1" dirty="0" err="1">
                <a:latin typeface="+mj-lt"/>
              </a:rPr>
              <a:t>Charrette</a:t>
            </a:r>
            <a:r>
              <a:rPr lang="en-US" sz="3800" i="1" dirty="0">
                <a:latin typeface="+mj-lt"/>
              </a:rPr>
              <a:t> Institute, Portland </a:t>
            </a:r>
            <a:r>
              <a:rPr lang="en-US" sz="3800" i="1" dirty="0" smtClean="0">
                <a:latin typeface="+mj-lt"/>
              </a:rPr>
              <a:t>OR</a:t>
            </a:r>
            <a:endParaRPr lang="en-US" sz="3800" i="1" dirty="0">
              <a:latin typeface="+mj-lt"/>
            </a:endParaRPr>
          </a:p>
          <a:p>
            <a:pPr marL="290513" indent="-290513">
              <a:buSzPct val="75000"/>
              <a:buFont typeface="Wingdings" pitchFamily="2" charset="2"/>
              <a:buChar char="§"/>
            </a:pPr>
            <a:endParaRPr lang="en-US" sz="2400" i="1" dirty="0">
              <a:latin typeface="+mj-lt"/>
            </a:endParaRP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5100" b="1" dirty="0">
                <a:latin typeface="+mj-lt"/>
              </a:rPr>
              <a:t>Stefan </a:t>
            </a:r>
            <a:r>
              <a:rPr lang="en-US" sz="5100" b="1" dirty="0" err="1" smtClean="0">
                <a:latin typeface="+mj-lt"/>
              </a:rPr>
              <a:t>Pellegrini</a:t>
            </a:r>
            <a:endParaRPr lang="en-US" sz="5100" b="1" dirty="0">
              <a:latin typeface="+mj-lt"/>
            </a:endParaRPr>
          </a:p>
          <a:p>
            <a:pPr marL="288925" indent="0">
              <a:buSzPct val="100000"/>
              <a:buNone/>
            </a:pPr>
            <a:r>
              <a:rPr lang="en-US" sz="3800" i="1" dirty="0">
                <a:latin typeface="+mj-lt"/>
              </a:rPr>
              <a:t>Principal, </a:t>
            </a:r>
            <a:r>
              <a:rPr lang="en-US" sz="3800" i="1" dirty="0" err="1">
                <a:latin typeface="+mj-lt"/>
              </a:rPr>
              <a:t>Opticos</a:t>
            </a:r>
            <a:r>
              <a:rPr lang="en-US" sz="3800" i="1" dirty="0">
                <a:latin typeface="+mj-lt"/>
              </a:rPr>
              <a:t> Design, San Francisco </a:t>
            </a:r>
            <a:r>
              <a:rPr lang="en-US" sz="3800" i="1" dirty="0" smtClean="0">
                <a:latin typeface="+mj-lt"/>
              </a:rPr>
              <a:t>CA</a:t>
            </a:r>
            <a:endParaRPr lang="en-US" sz="3800" i="1" dirty="0">
              <a:latin typeface="+mj-lt"/>
            </a:endParaRPr>
          </a:p>
          <a:p>
            <a:pPr marL="290513" indent="-290513">
              <a:buSzPct val="75000"/>
              <a:buFont typeface="Wingdings" pitchFamily="2" charset="2"/>
              <a:buChar char="§"/>
            </a:pPr>
            <a:endParaRPr lang="en-US" sz="2400" i="1" dirty="0">
              <a:latin typeface="+mj-lt"/>
            </a:endParaRP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5100" b="1" dirty="0">
                <a:latin typeface="+mj-lt"/>
              </a:rPr>
              <a:t>Doug </a:t>
            </a:r>
            <a:r>
              <a:rPr lang="en-US" sz="5100" b="1" dirty="0" smtClean="0">
                <a:latin typeface="+mj-lt"/>
              </a:rPr>
              <a:t>Walker</a:t>
            </a:r>
            <a:endParaRPr lang="en-US" sz="5100" b="1" dirty="0">
              <a:latin typeface="+mj-lt"/>
            </a:endParaRPr>
          </a:p>
          <a:p>
            <a:pPr marL="288925" indent="0">
              <a:buSzPct val="75000"/>
              <a:buNone/>
            </a:pPr>
            <a:r>
              <a:rPr lang="en-US" sz="3800" i="1" dirty="0">
                <a:latin typeface="+mj-lt"/>
              </a:rPr>
              <a:t>President , </a:t>
            </a:r>
            <a:r>
              <a:rPr lang="en-US" sz="3800" i="1" dirty="0" err="1">
                <a:latin typeface="+mj-lt"/>
              </a:rPr>
              <a:t>Placewayss</a:t>
            </a:r>
            <a:r>
              <a:rPr lang="en-US" sz="3800" i="1" dirty="0">
                <a:latin typeface="+mj-lt"/>
              </a:rPr>
              <a:t> LLC, Boulder, </a:t>
            </a:r>
            <a:r>
              <a:rPr lang="en-US" sz="3800" i="1" dirty="0" smtClean="0">
                <a:latin typeface="+mj-lt"/>
              </a:rPr>
              <a:t>CO</a:t>
            </a:r>
            <a:endParaRPr lang="en-US" sz="38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8273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rgbClr val="577B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PANEL </a:t>
            </a:r>
            <a:r>
              <a:rPr lang="en-US" sz="3600" b="1" dirty="0" smtClean="0">
                <a:solidFill>
                  <a:srgbClr val="577B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6</a:t>
            </a:r>
            <a:r>
              <a:rPr lang="en-US" sz="3600" b="1" dirty="0">
                <a:solidFill>
                  <a:srgbClr val="577B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: National Monuments as Economic </a:t>
            </a:r>
            <a:r>
              <a:rPr lang="en-US" sz="3600" b="1" dirty="0" smtClean="0">
                <a:solidFill>
                  <a:srgbClr val="577B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Engines</a:t>
            </a:r>
            <a:endParaRPr lang="en-US" dirty="0">
              <a:solidFill>
                <a:srgbClr val="577B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5100" b="1" u="sng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Moderator:</a:t>
            </a:r>
            <a:r>
              <a:rPr lang="en-US" sz="5100" b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 </a:t>
            </a:r>
          </a:p>
          <a:p>
            <a:endParaRPr lang="en-US" sz="1100" dirty="0">
              <a:latin typeface="+mj-lt"/>
            </a:endParaRP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4400" b="1" dirty="0">
                <a:latin typeface="+mj-lt"/>
              </a:rPr>
              <a:t>David </a:t>
            </a:r>
            <a:r>
              <a:rPr lang="en-US" sz="4400" b="1" dirty="0" err="1" smtClean="0">
                <a:latin typeface="+mj-lt"/>
              </a:rPr>
              <a:t>Spaur</a:t>
            </a:r>
            <a:endParaRPr lang="en-US" sz="4400" b="1" dirty="0" smtClean="0">
              <a:latin typeface="+mj-lt"/>
            </a:endParaRPr>
          </a:p>
          <a:p>
            <a:pPr marL="0" indent="288925">
              <a:buNone/>
            </a:pPr>
            <a:r>
              <a:rPr lang="en-US" sz="3300" i="1" dirty="0">
                <a:latin typeface="+mj-lt"/>
              </a:rPr>
              <a:t>Monterey County Economic Development </a:t>
            </a:r>
            <a:r>
              <a:rPr lang="en-US" sz="3300" i="1" dirty="0" smtClean="0">
                <a:latin typeface="+mj-lt"/>
              </a:rPr>
              <a:t>Director</a:t>
            </a:r>
          </a:p>
          <a:p>
            <a:endParaRPr lang="en-US" sz="2400" i="1" dirty="0">
              <a:latin typeface="+mj-lt"/>
            </a:endParaRPr>
          </a:p>
          <a:p>
            <a:pPr marL="0" indent="0">
              <a:buNone/>
            </a:pPr>
            <a:r>
              <a:rPr lang="en-US" sz="5100" b="1" u="sng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Speakers:</a:t>
            </a:r>
          </a:p>
          <a:p>
            <a:endParaRPr lang="en-US" sz="1100" dirty="0">
              <a:latin typeface="+mj-lt"/>
            </a:endParaRP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5100" b="1" dirty="0">
                <a:latin typeface="+mj-lt"/>
              </a:rPr>
              <a:t>Doug </a:t>
            </a:r>
            <a:r>
              <a:rPr lang="en-US" sz="5100" b="1" dirty="0" smtClean="0">
                <a:latin typeface="+mj-lt"/>
              </a:rPr>
              <a:t>Farr</a:t>
            </a:r>
          </a:p>
          <a:p>
            <a:pPr marL="0" indent="288925">
              <a:buSzPct val="75000"/>
              <a:buNone/>
            </a:pPr>
            <a:r>
              <a:rPr lang="en-US" sz="3800" i="1" dirty="0">
                <a:latin typeface="+mj-lt"/>
              </a:rPr>
              <a:t>resident &amp; CEO at Farr and Associates, Architecture and Urban Design, Chicago, </a:t>
            </a:r>
            <a:r>
              <a:rPr lang="en-US" sz="3800" i="1" dirty="0" smtClean="0">
                <a:latin typeface="+mj-lt"/>
              </a:rPr>
              <a:t>IL</a:t>
            </a:r>
            <a:endParaRPr lang="en-US" sz="3800" i="1" dirty="0">
              <a:latin typeface="+mj-lt"/>
            </a:endParaRPr>
          </a:p>
          <a:p>
            <a:pPr marL="290513" indent="-290513">
              <a:buSzPct val="75000"/>
              <a:buFont typeface="Wingdings" pitchFamily="2" charset="2"/>
              <a:buChar char="§"/>
            </a:pPr>
            <a:endParaRPr lang="en-US" sz="2400" i="1" dirty="0">
              <a:latin typeface="+mj-lt"/>
            </a:endParaRP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5100" b="1" dirty="0">
                <a:latin typeface="+mj-lt"/>
              </a:rPr>
              <a:t>Jim </a:t>
            </a:r>
            <a:r>
              <a:rPr lang="en-US" sz="5100" b="1" dirty="0" smtClean="0">
                <a:latin typeface="+mj-lt"/>
              </a:rPr>
              <a:t>Meadows</a:t>
            </a:r>
            <a:endParaRPr lang="en-US" sz="5100" b="1" dirty="0">
              <a:latin typeface="+mj-lt"/>
            </a:endParaRPr>
          </a:p>
          <a:p>
            <a:pPr marL="288925" indent="0">
              <a:buSzPct val="100000"/>
              <a:buNone/>
            </a:pPr>
            <a:r>
              <a:rPr lang="en-US" sz="3800" i="1" dirty="0">
                <a:latin typeface="+mj-lt"/>
              </a:rPr>
              <a:t>Past Executive Director, Presidio Trust, Presidio of San </a:t>
            </a:r>
            <a:r>
              <a:rPr lang="en-US" sz="3800" i="1" dirty="0" smtClean="0">
                <a:latin typeface="+mj-lt"/>
              </a:rPr>
              <a:t>Francisco</a:t>
            </a:r>
            <a:endParaRPr lang="en-US" sz="3800" i="1" dirty="0">
              <a:latin typeface="+mj-lt"/>
            </a:endParaRPr>
          </a:p>
          <a:p>
            <a:pPr marL="290513" indent="-290513">
              <a:buSzPct val="75000"/>
              <a:buFont typeface="Wingdings" pitchFamily="2" charset="2"/>
              <a:buChar char="§"/>
            </a:pPr>
            <a:endParaRPr lang="en-US" sz="2400" i="1" dirty="0">
              <a:latin typeface="+mj-lt"/>
            </a:endParaRP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5100" b="1" dirty="0">
                <a:latin typeface="+mj-lt"/>
              </a:rPr>
              <a:t>Luther </a:t>
            </a:r>
            <a:r>
              <a:rPr lang="en-US" sz="5100" b="1" dirty="0" err="1" smtClean="0">
                <a:latin typeface="+mj-lt"/>
              </a:rPr>
              <a:t>Propst</a:t>
            </a:r>
            <a:endParaRPr lang="en-US" sz="5100" b="1" dirty="0">
              <a:latin typeface="+mj-lt"/>
            </a:endParaRPr>
          </a:p>
          <a:p>
            <a:pPr marL="288925" indent="0">
              <a:buSzPct val="75000"/>
              <a:buNone/>
            </a:pPr>
            <a:r>
              <a:rPr lang="en-US" sz="3800" i="1" dirty="0">
                <a:latin typeface="+mj-lt"/>
              </a:rPr>
              <a:t>Founder, Sonoran Institute, Tucson, </a:t>
            </a:r>
            <a:r>
              <a:rPr lang="en-US" sz="3800" i="1" dirty="0" smtClean="0">
                <a:latin typeface="+mj-lt"/>
              </a:rPr>
              <a:t>AZ</a:t>
            </a:r>
            <a:endParaRPr lang="en-US" sz="38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4872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 smtClean="0">
                <a:solidFill>
                  <a:srgbClr val="577B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Thank you!</a:t>
            </a:r>
            <a:endParaRPr lang="en-US" dirty="0">
              <a:solidFill>
                <a:srgbClr val="577B8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88"/>
          <a:stretch/>
        </p:blipFill>
        <p:spPr>
          <a:xfrm>
            <a:off x="1676400" y="2057400"/>
            <a:ext cx="5715000" cy="3648122"/>
          </a:xfrm>
        </p:spPr>
      </p:pic>
    </p:spTree>
    <p:extLst>
      <p:ext uri="{BB962C8B-B14F-4D97-AF65-F5344CB8AC3E}">
        <p14:creationId xmlns:p14="http://schemas.microsoft.com/office/powerpoint/2010/main" val="384704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9">
      <a:dk1>
        <a:sysClr val="windowText" lastClr="000000"/>
      </a:dk1>
      <a:lt1>
        <a:sysClr val="window" lastClr="FFFFFF"/>
      </a:lt1>
      <a:dk2>
        <a:srgbClr val="04617B"/>
      </a:dk2>
      <a:lt2>
        <a:srgbClr val="CFDFED"/>
      </a:lt2>
      <a:accent1>
        <a:srgbClr val="0F6FC6"/>
      </a:accent1>
      <a:accent2>
        <a:srgbClr val="009DD9"/>
      </a:accent2>
      <a:accent3>
        <a:srgbClr val="105964"/>
      </a:accent3>
      <a:accent4>
        <a:srgbClr val="FDFCD0"/>
      </a:accent4>
      <a:accent5>
        <a:srgbClr val="DBE6B6"/>
      </a:accent5>
      <a:accent6>
        <a:srgbClr val="546321"/>
      </a:accent6>
      <a:hlink>
        <a:srgbClr val="C00000"/>
      </a:hlink>
      <a:folHlink>
        <a:srgbClr val="FFAFAF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601</TotalTime>
  <Words>391</Words>
  <Application>Microsoft Office PowerPoint</Application>
  <PresentationFormat>On-screen Show (4:3)</PresentationFormat>
  <Paragraphs>97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Fort Ord Reuse Colloquium Highlights</vt:lpstr>
      <vt:lpstr>PANEL 1: Economic Development &amp; Innovation</vt:lpstr>
      <vt:lpstr>PANEL 2: Land Development &amp; Job Creation</vt:lpstr>
      <vt:lpstr>PANEL 3: Blight Removal, Remediation &amp; Economics</vt:lpstr>
      <vt:lpstr>PANEL 4: Design Guidelines as Economic Catalyst</vt:lpstr>
      <vt:lpstr>PANEL 5: Form-based Regional Planning &amp; Community Collaboration</vt:lpstr>
      <vt:lpstr>PANEL 6: National Monuments as Economic Engines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lena</dc:creator>
  <cp:lastModifiedBy>FORA</cp:lastModifiedBy>
  <cp:revision>31</cp:revision>
  <dcterms:created xsi:type="dcterms:W3CDTF">2013-11-25T22:32:03Z</dcterms:created>
  <dcterms:modified xsi:type="dcterms:W3CDTF">2013-12-13T22:12:36Z</dcterms:modified>
</cp:coreProperties>
</file>