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8"/>
  </p:handoutMasterIdLst>
  <p:sldIdLst>
    <p:sldId id="256" r:id="rId2"/>
    <p:sldId id="258" r:id="rId3"/>
    <p:sldId id="259" r:id="rId4"/>
    <p:sldId id="260" r:id="rId5"/>
    <p:sldId id="261" r:id="rId6"/>
    <p:sldId id="262" r:id="rId7"/>
    <p:sldId id="263" r:id="rId8"/>
    <p:sldId id="264" r:id="rId9"/>
    <p:sldId id="265" r:id="rId10"/>
    <p:sldId id="268" r:id="rId11"/>
    <p:sldId id="270" r:id="rId12"/>
    <p:sldId id="271" r:id="rId13"/>
    <p:sldId id="272" r:id="rId14"/>
    <p:sldId id="266" r:id="rId15"/>
    <p:sldId id="267" r:id="rId16"/>
    <p:sldId id="274" r:id="rId17"/>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5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414" cy="465455"/>
          </a:xfrm>
          <a:prstGeom prst="rect">
            <a:avLst/>
          </a:prstGeom>
        </p:spPr>
        <p:txBody>
          <a:bodyPr vert="horz" lIns="92759" tIns="46379" rIns="92759" bIns="46379" rtlCol="0"/>
          <a:lstStyle>
            <a:lvl1pPr algn="l">
              <a:defRPr sz="1200"/>
            </a:lvl1pPr>
          </a:lstStyle>
          <a:p>
            <a:endParaRPr lang="en-US"/>
          </a:p>
        </p:txBody>
      </p:sp>
      <p:sp>
        <p:nvSpPr>
          <p:cNvPr id="3" name="Date Placeholder 2"/>
          <p:cNvSpPr>
            <a:spLocks noGrp="1"/>
          </p:cNvSpPr>
          <p:nvPr>
            <p:ph type="dt" sz="quarter" idx="1"/>
          </p:nvPr>
        </p:nvSpPr>
        <p:spPr>
          <a:xfrm>
            <a:off x="3995218" y="0"/>
            <a:ext cx="3056414" cy="465455"/>
          </a:xfrm>
          <a:prstGeom prst="rect">
            <a:avLst/>
          </a:prstGeom>
        </p:spPr>
        <p:txBody>
          <a:bodyPr vert="horz" lIns="92759" tIns="46379" rIns="92759" bIns="46379" rtlCol="0"/>
          <a:lstStyle>
            <a:lvl1pPr algn="r">
              <a:defRPr sz="1200"/>
            </a:lvl1pPr>
          </a:lstStyle>
          <a:p>
            <a:fld id="{D4F41066-6176-463A-9124-BC67BD87B681}" type="datetimeFigureOut">
              <a:rPr lang="en-US" smtClean="0"/>
              <a:pPr/>
              <a:t>6/13/2014</a:t>
            </a:fld>
            <a:endParaRPr lang="en-US"/>
          </a:p>
        </p:txBody>
      </p:sp>
      <p:sp>
        <p:nvSpPr>
          <p:cNvPr id="4" name="Footer Placeholder 3"/>
          <p:cNvSpPr>
            <a:spLocks noGrp="1"/>
          </p:cNvSpPr>
          <p:nvPr>
            <p:ph type="ftr" sz="quarter" idx="2"/>
          </p:nvPr>
        </p:nvSpPr>
        <p:spPr>
          <a:xfrm>
            <a:off x="1" y="8842031"/>
            <a:ext cx="3056414" cy="465455"/>
          </a:xfrm>
          <a:prstGeom prst="rect">
            <a:avLst/>
          </a:prstGeom>
        </p:spPr>
        <p:txBody>
          <a:bodyPr vert="horz" lIns="92759" tIns="46379" rIns="92759" bIns="46379" rtlCol="0" anchor="b"/>
          <a:lstStyle>
            <a:lvl1pPr algn="l">
              <a:defRPr sz="1200"/>
            </a:lvl1pPr>
          </a:lstStyle>
          <a:p>
            <a:endParaRPr lang="en-US"/>
          </a:p>
        </p:txBody>
      </p:sp>
      <p:sp>
        <p:nvSpPr>
          <p:cNvPr id="5" name="Slide Number Placeholder 4"/>
          <p:cNvSpPr>
            <a:spLocks noGrp="1"/>
          </p:cNvSpPr>
          <p:nvPr>
            <p:ph type="sldNum" sz="quarter" idx="3"/>
          </p:nvPr>
        </p:nvSpPr>
        <p:spPr>
          <a:xfrm>
            <a:off x="3995218" y="8842031"/>
            <a:ext cx="3056414" cy="465455"/>
          </a:xfrm>
          <a:prstGeom prst="rect">
            <a:avLst/>
          </a:prstGeom>
        </p:spPr>
        <p:txBody>
          <a:bodyPr vert="horz" lIns="92759" tIns="46379" rIns="92759" bIns="46379" rtlCol="0" anchor="b"/>
          <a:lstStyle>
            <a:lvl1pPr algn="r">
              <a:defRPr sz="1200"/>
            </a:lvl1pPr>
          </a:lstStyle>
          <a:p>
            <a:fld id="{7F0124D9-2494-4EB7-9DAA-1607F471304F}" type="slidenum">
              <a:rPr lang="en-US" smtClean="0"/>
              <a:pPr/>
              <a:t>‹#›</a:t>
            </a:fld>
            <a:endParaRPr lang="en-US"/>
          </a:p>
        </p:txBody>
      </p:sp>
    </p:spTree>
    <p:extLst>
      <p:ext uri="{BB962C8B-B14F-4D97-AF65-F5344CB8AC3E}">
        <p14:creationId xmlns:p14="http://schemas.microsoft.com/office/powerpoint/2010/main" xmlns="" val="13170691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31D9A3B-AFE4-486C-93B5-2A38FE35C155}" type="datetimeFigureOut">
              <a:rPr lang="en-US" smtClean="0"/>
              <a:pPr/>
              <a:t>6/13/2014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E8103E-0815-46A4-8C92-A6FA67309C9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1D9A3B-AFE4-486C-93B5-2A38FE35C155}"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E8103E-0815-46A4-8C92-A6FA67309C9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3E8103E-0815-46A4-8C92-A6FA67309C9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1D9A3B-AFE4-486C-93B5-2A38FE35C155}"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31D9A3B-AFE4-486C-93B5-2A38FE35C155}" type="datetimeFigureOut">
              <a:rPr lang="en-US" smtClean="0"/>
              <a:pPr/>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3E8103E-0815-46A4-8C92-A6FA67309C9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31D9A3B-AFE4-486C-93B5-2A38FE35C155}" type="datetimeFigureOut">
              <a:rPr lang="en-US" smtClean="0"/>
              <a:pPr/>
              <a:t>6/13/2014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3E8103E-0815-46A4-8C92-A6FA67309C9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31D9A3B-AFE4-486C-93B5-2A38FE35C155}" type="datetimeFigureOut">
              <a:rPr lang="en-US" smtClean="0"/>
              <a:pPr/>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E8103E-0815-46A4-8C92-A6FA67309C9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31D9A3B-AFE4-486C-93B5-2A38FE35C155}" type="datetimeFigureOut">
              <a:rPr lang="en-US" smtClean="0"/>
              <a:pPr/>
              <a:t>6/13/2014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3E8103E-0815-46A4-8C92-A6FA67309C9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1D9A3B-AFE4-486C-93B5-2A38FE35C155}" type="datetimeFigureOut">
              <a:rPr lang="en-US" smtClean="0"/>
              <a:pPr/>
              <a:t>6/13/2014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3E8103E-0815-46A4-8C92-A6FA67309C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31D9A3B-AFE4-486C-93B5-2A38FE35C155}" type="datetimeFigureOut">
              <a:rPr lang="en-US" smtClean="0"/>
              <a:pPr/>
              <a:t>6/13/2014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3E8103E-0815-46A4-8C92-A6FA67309C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3E8103E-0815-46A4-8C92-A6FA67309C9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31D9A3B-AFE4-486C-93B5-2A38FE35C155}" type="datetimeFigureOut">
              <a:rPr lang="en-US" smtClean="0"/>
              <a:pPr/>
              <a:t>6/13/2014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3E8103E-0815-46A4-8C92-A6FA67309C9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31D9A3B-AFE4-486C-93B5-2A38FE35C155}" type="datetimeFigureOut">
              <a:rPr lang="en-US" smtClean="0"/>
              <a:pPr/>
              <a:t>6/13/2014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31D9A3B-AFE4-486C-93B5-2A38FE35C155}" type="datetimeFigureOut">
              <a:rPr lang="en-US" smtClean="0"/>
              <a:pPr/>
              <a:t>6/13/2014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3E8103E-0815-46A4-8C92-A6FA67309C9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419600"/>
            <a:ext cx="8229600" cy="1600200"/>
          </a:xfrm>
        </p:spPr>
        <p:txBody>
          <a:bodyPr>
            <a:noAutofit/>
          </a:bodyPr>
          <a:lstStyle/>
          <a:p>
            <a:r>
              <a:rPr lang="en-US" sz="1600" dirty="0" smtClean="0"/>
              <a:t>Presentation to the </a:t>
            </a:r>
          </a:p>
          <a:p>
            <a:r>
              <a:rPr lang="en-US" sz="2400" dirty="0" smtClean="0"/>
              <a:t>Fort </a:t>
            </a:r>
            <a:r>
              <a:rPr lang="en-US" sz="2400" dirty="0" err="1" smtClean="0"/>
              <a:t>Ord</a:t>
            </a:r>
            <a:r>
              <a:rPr lang="en-US" sz="2400" dirty="0" smtClean="0"/>
              <a:t> Reuse Authority</a:t>
            </a:r>
          </a:p>
          <a:p>
            <a:r>
              <a:rPr lang="en-US" sz="2400" dirty="0" smtClean="0"/>
              <a:t>Board of Directors</a:t>
            </a:r>
          </a:p>
          <a:p>
            <a:r>
              <a:rPr lang="en-US" dirty="0" smtClean="0"/>
              <a:t>June 13, 2014</a:t>
            </a:r>
          </a:p>
        </p:txBody>
      </p:sp>
      <p:sp>
        <p:nvSpPr>
          <p:cNvPr id="2" name="Title 1"/>
          <p:cNvSpPr>
            <a:spLocks noGrp="1"/>
          </p:cNvSpPr>
          <p:nvPr>
            <p:ph type="ctrTitle"/>
          </p:nvPr>
        </p:nvSpPr>
        <p:spPr>
          <a:xfrm>
            <a:off x="609600" y="2667000"/>
            <a:ext cx="8005895" cy="1447799"/>
          </a:xfrm>
        </p:spPr>
        <p:txBody>
          <a:bodyPr>
            <a:noAutofit/>
          </a:bodyPr>
          <a:lstStyle/>
          <a:p>
            <a:r>
              <a:rPr lang="en-US" sz="4400" dirty="0" smtClean="0">
                <a:solidFill>
                  <a:schemeClr val="bg2">
                    <a:lumMod val="25000"/>
                  </a:schemeClr>
                </a:solidFill>
              </a:rPr>
              <a:t>Capital Improvement Program </a:t>
            </a:r>
            <a:r>
              <a:rPr lang="en-US" sz="4000" dirty="0" smtClean="0">
                <a:solidFill>
                  <a:schemeClr val="bg2">
                    <a:lumMod val="25000"/>
                  </a:schemeClr>
                </a:solidFill>
              </a:rPr>
              <a:t>FY 2014/15</a:t>
            </a:r>
            <a:endParaRPr lang="en-US" sz="4000" dirty="0">
              <a:solidFill>
                <a:schemeClr val="bg2">
                  <a:lumMod val="25000"/>
                </a:schemeClr>
              </a:solidFill>
            </a:endParaRPr>
          </a:p>
        </p:txBody>
      </p:sp>
    </p:spTree>
    <p:extLst>
      <p:ext uri="{BB962C8B-B14F-4D97-AF65-F5344CB8AC3E}">
        <p14:creationId xmlns:p14="http://schemas.microsoft.com/office/powerpoint/2010/main" xmlns="" val="2187501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smtClean="0">
                <a:solidFill>
                  <a:schemeClr val="bg2">
                    <a:lumMod val="25000"/>
                  </a:schemeClr>
                </a:solidFill>
              </a:rPr>
              <a:t>Previous Developer Fee Reductions</a:t>
            </a:r>
            <a:endParaRPr lang="en-US" sz="4200" dirty="0">
              <a:solidFill>
                <a:schemeClr val="bg2">
                  <a:lumMod val="25000"/>
                </a:schemeClr>
              </a:solidFill>
            </a:endParaRPr>
          </a:p>
        </p:txBody>
      </p:sp>
      <p:sp>
        <p:nvSpPr>
          <p:cNvPr id="3" name="Content Placeholder 2"/>
          <p:cNvSpPr>
            <a:spLocks noGrp="1"/>
          </p:cNvSpPr>
          <p:nvPr>
            <p:ph sz="quarter" idx="1"/>
          </p:nvPr>
        </p:nvSpPr>
        <p:spPr>
          <a:xfrm>
            <a:off x="152400" y="1524000"/>
            <a:ext cx="8689848" cy="4873752"/>
          </a:xfrm>
        </p:spPr>
        <p:txBody>
          <a:bodyPr>
            <a:normAutofit lnSpcReduction="10000"/>
          </a:bodyPr>
          <a:lstStyle/>
          <a:p>
            <a:pPr lvl="1">
              <a:buClr>
                <a:schemeClr val="accent1"/>
              </a:buClr>
              <a:buSzPct val="150000"/>
              <a:buFont typeface="Arial" panose="020B0604020202020204" pitchFamily="34" charset="0"/>
              <a:buChar char="•"/>
            </a:pPr>
            <a:r>
              <a:rPr lang="en-US" dirty="0" smtClean="0">
                <a:solidFill>
                  <a:schemeClr val="tx1"/>
                </a:solidFill>
              </a:rPr>
              <a:t>Lowered CFD Fees  by 27% to $33,700 per dwelling unit – 2011</a:t>
            </a:r>
          </a:p>
          <a:p>
            <a:pPr lvl="1">
              <a:buClr>
                <a:schemeClr val="accent1"/>
              </a:buClr>
              <a:buSzPct val="150000"/>
              <a:buFont typeface="Arial" panose="020B0604020202020204" pitchFamily="34" charset="0"/>
              <a:buChar char="•"/>
            </a:pPr>
            <a:r>
              <a:rPr lang="en-US" dirty="0" smtClean="0">
                <a:solidFill>
                  <a:schemeClr val="tx1"/>
                </a:solidFill>
              </a:rPr>
              <a:t>Contingency line items consolidated: </a:t>
            </a:r>
          </a:p>
          <a:p>
            <a:pPr lvl="2">
              <a:buClr>
                <a:schemeClr val="accent2"/>
              </a:buClr>
              <a:buFont typeface="Courier New" panose="02070309020205020404" pitchFamily="49" charset="0"/>
              <a:buChar char="o"/>
            </a:pPr>
            <a:r>
              <a:rPr lang="en-US" dirty="0" err="1">
                <a:solidFill>
                  <a:schemeClr val="tx2"/>
                </a:solidFill>
              </a:rPr>
              <a:t>Add’l</a:t>
            </a:r>
            <a:r>
              <a:rPr lang="en-US" dirty="0">
                <a:solidFill>
                  <a:schemeClr val="tx2"/>
                </a:solidFill>
              </a:rPr>
              <a:t> transportation costs (15% of total costs)</a:t>
            </a:r>
          </a:p>
          <a:p>
            <a:pPr lvl="2">
              <a:buClr>
                <a:schemeClr val="accent2"/>
              </a:buClr>
              <a:buFont typeface="Courier New" panose="02070309020205020404" pitchFamily="49" charset="0"/>
              <a:buChar char="o"/>
            </a:pPr>
            <a:r>
              <a:rPr lang="en-US" dirty="0" err="1">
                <a:solidFill>
                  <a:schemeClr val="tx2"/>
                </a:solidFill>
              </a:rPr>
              <a:t>Add’l</a:t>
            </a:r>
            <a:r>
              <a:rPr lang="en-US" dirty="0">
                <a:solidFill>
                  <a:schemeClr val="tx2"/>
                </a:solidFill>
              </a:rPr>
              <a:t> habitat mgt. costs </a:t>
            </a:r>
            <a:r>
              <a:rPr lang="en-US" dirty="0" smtClean="0">
                <a:solidFill>
                  <a:schemeClr val="tx2"/>
                </a:solidFill>
              </a:rPr>
              <a:t>(endowment payout assumed 1.5% lower)</a:t>
            </a:r>
            <a:endParaRPr lang="en-US" dirty="0">
              <a:solidFill>
                <a:schemeClr val="tx2"/>
              </a:solidFill>
            </a:endParaRPr>
          </a:p>
          <a:p>
            <a:pPr lvl="2">
              <a:buClr>
                <a:schemeClr val="accent2"/>
              </a:buClr>
              <a:buFont typeface="Courier New" panose="02070309020205020404" pitchFamily="49" charset="0"/>
              <a:buChar char="o"/>
            </a:pPr>
            <a:r>
              <a:rPr lang="en-US" dirty="0" smtClean="0">
                <a:solidFill>
                  <a:schemeClr val="tx2"/>
                </a:solidFill>
              </a:rPr>
              <a:t>Other </a:t>
            </a:r>
            <a:r>
              <a:rPr lang="en-US" dirty="0">
                <a:solidFill>
                  <a:schemeClr val="tx2"/>
                </a:solidFill>
              </a:rPr>
              <a:t>costs ($3M</a:t>
            </a:r>
            <a:r>
              <a:rPr lang="en-US" dirty="0" smtClean="0">
                <a:solidFill>
                  <a:schemeClr val="tx2"/>
                </a:solidFill>
              </a:rPr>
              <a:t>)</a:t>
            </a:r>
          </a:p>
          <a:p>
            <a:pPr lvl="1">
              <a:buClr>
                <a:schemeClr val="accent1"/>
              </a:buClr>
              <a:buSzPct val="150000"/>
              <a:buFont typeface="Arial" panose="020B0604020202020204" pitchFamily="34" charset="0"/>
              <a:buChar char="•"/>
            </a:pPr>
            <a:r>
              <a:rPr lang="en-US" dirty="0" smtClean="0">
                <a:solidFill>
                  <a:schemeClr val="tx1"/>
                </a:solidFill>
              </a:rPr>
              <a:t>Line items moved from contingency, to expenses:</a:t>
            </a:r>
          </a:p>
          <a:p>
            <a:pPr lvl="2">
              <a:buClr>
                <a:schemeClr val="accent2"/>
              </a:buClr>
              <a:buFont typeface="Courier New" panose="02070309020205020404" pitchFamily="49" charset="0"/>
              <a:buChar char="o"/>
            </a:pPr>
            <a:r>
              <a:rPr lang="en-US" dirty="0">
                <a:solidFill>
                  <a:schemeClr val="tx2"/>
                </a:solidFill>
              </a:rPr>
              <a:t>Jurisdiction property maintenance / property costs </a:t>
            </a:r>
            <a:r>
              <a:rPr lang="en-US" dirty="0" smtClean="0">
                <a:solidFill>
                  <a:schemeClr val="tx2"/>
                </a:solidFill>
              </a:rPr>
              <a:t>(up to $660K annually, deducted from Land Sales proceeds)</a:t>
            </a:r>
            <a:endParaRPr lang="en-US" dirty="0">
              <a:solidFill>
                <a:schemeClr val="tx2"/>
              </a:solidFill>
            </a:endParaRPr>
          </a:p>
          <a:p>
            <a:pPr lvl="1">
              <a:buClr>
                <a:schemeClr val="accent1"/>
              </a:buClr>
              <a:buSzPct val="150000"/>
              <a:buFont typeface="Arial" panose="020B0604020202020204" pitchFamily="34" charset="0"/>
              <a:buChar char="•"/>
            </a:pPr>
            <a:r>
              <a:rPr lang="en-US" dirty="0" smtClean="0">
                <a:solidFill>
                  <a:schemeClr val="tx1"/>
                </a:solidFill>
              </a:rPr>
              <a:t>Lowered CFD fee by 23.6% to $26,440 per dwelling unit – 2013 </a:t>
            </a:r>
          </a:p>
          <a:p>
            <a:pPr lvl="1">
              <a:buClr>
                <a:schemeClr val="accent1"/>
              </a:buClr>
              <a:buSzPct val="150000"/>
              <a:buFont typeface="Arial" panose="020B0604020202020204" pitchFamily="34" charset="0"/>
              <a:buChar char="•"/>
            </a:pPr>
            <a:r>
              <a:rPr lang="en-US" dirty="0" smtClean="0">
                <a:solidFill>
                  <a:schemeClr val="tx1"/>
                </a:solidFill>
              </a:rPr>
              <a:t>Fees indexed each July 1 ($27,180 per dwelling unit in FY13/14)</a:t>
            </a:r>
          </a:p>
          <a:p>
            <a:pPr lvl="1">
              <a:buClr>
                <a:schemeClr val="accent1"/>
              </a:buClr>
              <a:buSzPct val="150000"/>
              <a:buFont typeface="Arial" panose="020B0604020202020204" pitchFamily="34" charset="0"/>
              <a:buChar char="•"/>
            </a:pPr>
            <a:r>
              <a:rPr lang="en-US" dirty="0" smtClean="0">
                <a:solidFill>
                  <a:schemeClr val="tx1"/>
                </a:solidFill>
              </a:rPr>
              <a:t>EPS Phase III study recommends 17% reduction based on review of contingencies, transportation and other costs </a:t>
            </a:r>
          </a:p>
          <a:p>
            <a:pPr lvl="2">
              <a:buClr>
                <a:schemeClr val="accent2"/>
              </a:buClr>
              <a:buFont typeface="Courier New" panose="02070309020205020404" pitchFamily="49" charset="0"/>
              <a:buChar char="o"/>
            </a:pPr>
            <a:r>
              <a:rPr lang="en-US" dirty="0">
                <a:solidFill>
                  <a:schemeClr val="tx2"/>
                </a:solidFill>
              </a:rPr>
              <a:t>Proposed FY </a:t>
            </a:r>
            <a:r>
              <a:rPr lang="en-US" dirty="0" smtClean="0">
                <a:solidFill>
                  <a:schemeClr val="tx2"/>
                </a:solidFill>
              </a:rPr>
              <a:t>14/15 CFD Fee/Development Fee </a:t>
            </a:r>
            <a:r>
              <a:rPr lang="en-US" dirty="0">
                <a:solidFill>
                  <a:schemeClr val="tx2"/>
                </a:solidFill>
              </a:rPr>
              <a:t>is </a:t>
            </a:r>
            <a:r>
              <a:rPr lang="en-US" dirty="0" smtClean="0">
                <a:solidFill>
                  <a:schemeClr val="tx2"/>
                </a:solidFill>
              </a:rPr>
              <a:t>$22,560 (New Residential) </a:t>
            </a:r>
          </a:p>
        </p:txBody>
      </p:sp>
    </p:spTree>
    <p:extLst>
      <p:ext uri="{BB962C8B-B14F-4D97-AF65-F5344CB8AC3E}">
        <p14:creationId xmlns:p14="http://schemas.microsoft.com/office/powerpoint/2010/main" xmlns="" val="299042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sz="quarter" idx="1"/>
          </p:nvPr>
        </p:nvSpPr>
        <p:spPr/>
        <p:txBody>
          <a:bodyPr>
            <a:normAutofit fontScale="92500"/>
          </a:bodyPr>
          <a:lstStyle/>
          <a:p>
            <a:r>
              <a:rPr lang="en-US" dirty="0" smtClean="0"/>
              <a:t>2-19-2014 Administrative Committee (AC) -  Requested updated projections from land use jurisdictions</a:t>
            </a:r>
          </a:p>
          <a:p>
            <a:r>
              <a:rPr lang="en-US" dirty="0" smtClean="0"/>
              <a:t>3-5-2014 AC provided updates and discussed project identification (entitled vs. planned)</a:t>
            </a:r>
          </a:p>
          <a:p>
            <a:r>
              <a:rPr lang="en-US" dirty="0" smtClean="0"/>
              <a:t>3-27-2014 AC CIP workshop</a:t>
            </a:r>
          </a:p>
          <a:p>
            <a:r>
              <a:rPr lang="en-US" dirty="0" smtClean="0"/>
              <a:t>4-2-2014 AC CIP follow-up and AC </a:t>
            </a:r>
            <a:r>
              <a:rPr lang="en-US" dirty="0"/>
              <a:t>approved using “3 units per housing type/per month” and other forecasting methodologies</a:t>
            </a:r>
            <a:endParaRPr lang="en-US" dirty="0" smtClean="0"/>
          </a:p>
          <a:p>
            <a:r>
              <a:rPr lang="en-US" dirty="0" smtClean="0"/>
              <a:t>5-7-2014 AC reviewed draft FY 2014/15 CIP</a:t>
            </a:r>
          </a:p>
          <a:p>
            <a:r>
              <a:rPr lang="en-US" dirty="0" smtClean="0"/>
              <a:t>6-4-2014 AC recommended FORA Board approval</a:t>
            </a:r>
          </a:p>
        </p:txBody>
      </p:sp>
      <p:sp>
        <p:nvSpPr>
          <p:cNvPr id="5" name="Title 1"/>
          <p:cNvSpPr>
            <a:spLocks noGrp="1"/>
          </p:cNvSpPr>
          <p:nvPr>
            <p:ph type="title"/>
          </p:nvPr>
        </p:nvSpPr>
        <p:spPr/>
        <p:txBody>
          <a:bodyPr>
            <a:noAutofit/>
          </a:bodyPr>
          <a:lstStyle/>
          <a:p>
            <a:r>
              <a:rPr lang="en-US" sz="4400" dirty="0" smtClean="0">
                <a:solidFill>
                  <a:schemeClr val="tx1"/>
                </a:solidFill>
              </a:rPr>
              <a:t>Recent Actions</a:t>
            </a:r>
            <a:endParaRPr lang="en-US" sz="4400" dirty="0">
              <a:solidFill>
                <a:schemeClr val="tx1"/>
              </a:solidFill>
            </a:endParaRPr>
          </a:p>
        </p:txBody>
      </p:sp>
    </p:spTree>
    <p:extLst>
      <p:ext uri="{BB962C8B-B14F-4D97-AF65-F5344CB8AC3E}">
        <p14:creationId xmlns:p14="http://schemas.microsoft.com/office/powerpoint/2010/main" xmlns="" val="106944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r>
              <a:rPr lang="en-US" sz="4400" dirty="0" smtClean="0">
                <a:solidFill>
                  <a:schemeClr val="tx1"/>
                </a:solidFill>
              </a:rPr>
              <a:t>Significant Updates </a:t>
            </a:r>
            <a:endParaRPr lang="en-US" sz="4400" dirty="0">
              <a:solidFill>
                <a:schemeClr val="tx1"/>
              </a:solidFill>
            </a:endParaRPr>
          </a:p>
        </p:txBody>
      </p:sp>
      <p:sp>
        <p:nvSpPr>
          <p:cNvPr id="5" name="Content Placeholder 2"/>
          <p:cNvSpPr>
            <a:spLocks noGrp="1"/>
          </p:cNvSpPr>
          <p:nvPr>
            <p:ph sz="quarter" idx="1"/>
          </p:nvPr>
        </p:nvSpPr>
        <p:spPr>
          <a:xfrm>
            <a:off x="301752" y="1527048"/>
            <a:ext cx="8689848" cy="4797552"/>
          </a:xfrm>
        </p:spPr>
        <p:txBody>
          <a:bodyPr>
            <a:normAutofit/>
          </a:bodyPr>
          <a:lstStyle/>
          <a:p>
            <a:r>
              <a:rPr lang="en-US" dirty="0" smtClean="0"/>
              <a:t>MCWD rate study and FORA consultant recommend FORA “voluntary contribution” be replaced by MCWD capacity charge</a:t>
            </a:r>
          </a:p>
          <a:p>
            <a:r>
              <a:rPr lang="en-US" dirty="0" smtClean="0"/>
              <a:t>FY 2014/15 CIP; FORA CFD fee/development fee reduced to not double-charge</a:t>
            </a:r>
          </a:p>
          <a:p>
            <a:r>
              <a:rPr lang="en-US" dirty="0" smtClean="0"/>
              <a:t>Text addition explains updated forecasting methodology</a:t>
            </a:r>
          </a:p>
          <a:p>
            <a:r>
              <a:rPr lang="en-US" dirty="0" smtClean="0"/>
              <a:t>Phase III study results incorporated, including removing $3.5M additional utilities contingency and reducing the fee by 17%</a:t>
            </a:r>
          </a:p>
        </p:txBody>
      </p:sp>
    </p:spTree>
    <p:extLst>
      <p:ext uri="{BB962C8B-B14F-4D97-AF65-F5344CB8AC3E}">
        <p14:creationId xmlns:p14="http://schemas.microsoft.com/office/powerpoint/2010/main" xmlns="" val="271703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r>
              <a:rPr lang="en-US" sz="4400" dirty="0" smtClean="0">
                <a:solidFill>
                  <a:schemeClr val="tx1"/>
                </a:solidFill>
              </a:rPr>
              <a:t>Post-FORA Implications</a:t>
            </a:r>
            <a:endParaRPr lang="en-US" sz="4400" dirty="0">
              <a:solidFill>
                <a:schemeClr val="tx1"/>
              </a:solidFill>
            </a:endParaRPr>
          </a:p>
        </p:txBody>
      </p:sp>
      <p:sp>
        <p:nvSpPr>
          <p:cNvPr id="5" name="Content Placeholder 2"/>
          <p:cNvSpPr>
            <a:spLocks noGrp="1"/>
          </p:cNvSpPr>
          <p:nvPr>
            <p:ph sz="quarter" idx="1"/>
          </p:nvPr>
        </p:nvSpPr>
        <p:spPr/>
        <p:txBody>
          <a:bodyPr>
            <a:normAutofit lnSpcReduction="10000"/>
          </a:bodyPr>
          <a:lstStyle/>
          <a:p>
            <a:r>
              <a:rPr lang="en-US" dirty="0" smtClean="0"/>
              <a:t>Responsibilities that survive FORA’s sunset:</a:t>
            </a:r>
          </a:p>
          <a:p>
            <a:pPr lvl="1"/>
            <a:r>
              <a:rPr lang="en-US" dirty="0" smtClean="0"/>
              <a:t>Habitat Conservation Plan endowment</a:t>
            </a:r>
          </a:p>
          <a:p>
            <a:pPr lvl="1"/>
            <a:r>
              <a:rPr lang="en-US" dirty="0" smtClean="0"/>
              <a:t>Base Reuse Plan compliance (CEQA mitigation measures)</a:t>
            </a:r>
          </a:p>
          <a:p>
            <a:pPr lvl="1"/>
            <a:r>
              <a:rPr lang="en-US" dirty="0" smtClean="0"/>
              <a:t>Building removal completion</a:t>
            </a:r>
          </a:p>
          <a:p>
            <a:pPr lvl="1"/>
            <a:r>
              <a:rPr lang="en-US" dirty="0" smtClean="0"/>
              <a:t>Water purveyor service agreement/augmentation/allocations</a:t>
            </a:r>
          </a:p>
          <a:p>
            <a:r>
              <a:rPr lang="en-US" dirty="0" smtClean="0"/>
              <a:t>Options to perform post-FORA obligations:</a:t>
            </a:r>
          </a:p>
          <a:p>
            <a:pPr lvl="1"/>
            <a:r>
              <a:rPr lang="en-US" dirty="0" smtClean="0"/>
              <a:t>Assign to existing agency</a:t>
            </a:r>
          </a:p>
          <a:p>
            <a:pPr lvl="1"/>
            <a:r>
              <a:rPr lang="en-US" dirty="0" smtClean="0"/>
              <a:t>Assign to FORA member agencies, regional and state agencies</a:t>
            </a:r>
          </a:p>
          <a:p>
            <a:pPr lvl="1"/>
            <a:r>
              <a:rPr lang="en-US" dirty="0" smtClean="0"/>
              <a:t>Create a JPA, modify an existing JPA, create a Community Services Area governed by the Board of Supervisors</a:t>
            </a:r>
          </a:p>
          <a:p>
            <a:pPr lvl="1"/>
            <a:r>
              <a:rPr lang="en-US" dirty="0" smtClean="0"/>
              <a:t>Create a FORA “shell” that maintains existing funding structure, CFD, property tax revenues, land sale 50/50 split</a:t>
            </a:r>
            <a:endParaRPr lang="en-US" dirty="0"/>
          </a:p>
        </p:txBody>
      </p:sp>
    </p:spTree>
    <p:extLst>
      <p:ext uri="{BB962C8B-B14F-4D97-AF65-F5344CB8AC3E}">
        <p14:creationId xmlns:p14="http://schemas.microsoft.com/office/powerpoint/2010/main" xmlns="" val="595910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100" dirty="0" smtClean="0">
                <a:solidFill>
                  <a:srgbClr val="C5D1D7">
                    <a:lumMod val="25000"/>
                  </a:srgbClr>
                </a:solidFill>
              </a:rPr>
              <a:t>Remaining Transportation/Transit Obligations</a:t>
            </a:r>
            <a:endParaRPr lang="en-US" sz="3100" dirty="0"/>
          </a:p>
        </p:txBody>
      </p:sp>
      <p:sp>
        <p:nvSpPr>
          <p:cNvPr id="3" name="Content Placeholder 2"/>
          <p:cNvSpPr>
            <a:spLocks noGrp="1"/>
          </p:cNvSpPr>
          <p:nvPr>
            <p:ph sz="quarter" idx="1"/>
          </p:nvPr>
        </p:nvSpPr>
        <p:spPr>
          <a:xfrm>
            <a:off x="304800" y="1600200"/>
            <a:ext cx="8503920" cy="5029200"/>
          </a:xfrm>
        </p:spPr>
        <p:txBody>
          <a:bodyPr>
            <a:normAutofit fontScale="62500" lnSpcReduction="20000"/>
          </a:bodyPr>
          <a:lstStyle/>
          <a:p>
            <a:r>
              <a:rPr lang="en-US" dirty="0" smtClean="0"/>
              <a:t>On-Site			Projected CIP Construction/Funding </a:t>
            </a:r>
            <a:r>
              <a:rPr lang="en-US" dirty="0"/>
              <a:t>P</a:t>
            </a:r>
            <a:r>
              <a:rPr lang="en-US" dirty="0" smtClean="0"/>
              <a:t>eriod</a:t>
            </a:r>
          </a:p>
          <a:p>
            <a:pPr lvl="1"/>
            <a:r>
              <a:rPr lang="en-US" dirty="0" smtClean="0"/>
              <a:t>Eastside Parkway 			(FY 2017  to 2018)</a:t>
            </a:r>
          </a:p>
          <a:p>
            <a:pPr lvl="1"/>
            <a:r>
              <a:rPr lang="en-US" dirty="0" smtClean="0"/>
              <a:t>South Boundary Road			(FY 2016  to 2017)</a:t>
            </a:r>
          </a:p>
          <a:p>
            <a:pPr lvl="1"/>
            <a:r>
              <a:rPr lang="en-US" dirty="0" err="1" smtClean="0"/>
              <a:t>Gigling</a:t>
            </a:r>
            <a:r>
              <a:rPr lang="en-US" dirty="0" smtClean="0"/>
              <a:t> Road				(FY 2017 to 2019)</a:t>
            </a:r>
          </a:p>
          <a:p>
            <a:pPr lvl="1"/>
            <a:r>
              <a:rPr lang="en-US" dirty="0" smtClean="0"/>
              <a:t>Inter-Garrison Road			(FY 2017)</a:t>
            </a:r>
          </a:p>
          <a:p>
            <a:pPr lvl="1"/>
            <a:r>
              <a:rPr lang="en-US" dirty="0" smtClean="0"/>
              <a:t>Abrams Road (Reimbursement Agreement [RA])		(FY 2017 to 2018)</a:t>
            </a:r>
          </a:p>
          <a:p>
            <a:pPr lvl="1"/>
            <a:r>
              <a:rPr lang="en-US" dirty="0" smtClean="0"/>
              <a:t>8</a:t>
            </a:r>
            <a:r>
              <a:rPr lang="en-US" baseline="30000" dirty="0" smtClean="0"/>
              <a:t>th</a:t>
            </a:r>
            <a:r>
              <a:rPr lang="en-US" dirty="0" smtClean="0"/>
              <a:t> Street (RA)					(FY 2017 to 2018)</a:t>
            </a:r>
          </a:p>
          <a:p>
            <a:pPr lvl="1"/>
            <a:r>
              <a:rPr lang="en-US" dirty="0" smtClean="0"/>
              <a:t>Salinas Avenue (RA)				(FY 2017 to 2018)</a:t>
            </a:r>
          </a:p>
          <a:p>
            <a:r>
              <a:rPr lang="en-US" dirty="0" smtClean="0"/>
              <a:t>Off-Site</a:t>
            </a:r>
          </a:p>
          <a:p>
            <a:pPr lvl="1"/>
            <a:r>
              <a:rPr lang="en-US" dirty="0" smtClean="0"/>
              <a:t>Davis Road north of Blanco Road			(FY 2017 )</a:t>
            </a:r>
          </a:p>
          <a:p>
            <a:pPr lvl="1"/>
            <a:r>
              <a:rPr lang="en-US" dirty="0" smtClean="0"/>
              <a:t>Davis Road south of Blanco Road			(FY 2015, FY 2018 to 2020)</a:t>
            </a:r>
          </a:p>
          <a:p>
            <a:pPr lvl="1"/>
            <a:r>
              <a:rPr lang="en-US" dirty="0" smtClean="0"/>
              <a:t>Reservation Road widening 4-lanes to Watkins Gate	(FY 2019 to 2020)</a:t>
            </a:r>
          </a:p>
          <a:p>
            <a:pPr lvl="1"/>
            <a:r>
              <a:rPr lang="en-US" dirty="0" smtClean="0"/>
              <a:t>Reservation Road widening Watkins Gate to Davis Road 	(FY 2017 to 2019)</a:t>
            </a:r>
          </a:p>
          <a:p>
            <a:pPr lvl="1"/>
            <a:r>
              <a:rPr lang="en-US" dirty="0" smtClean="0"/>
              <a:t>Crescent Avenue extend to Abrams (RA) 		(FY 2017 to 2018)</a:t>
            </a:r>
          </a:p>
          <a:p>
            <a:r>
              <a:rPr lang="en-US" dirty="0" smtClean="0"/>
              <a:t>Regional</a:t>
            </a:r>
          </a:p>
          <a:p>
            <a:pPr lvl="1"/>
            <a:r>
              <a:rPr lang="en-US" dirty="0" smtClean="0"/>
              <a:t>HWY 1 -  Del Monte-Fremont-MBL			(Post FORA)</a:t>
            </a:r>
          </a:p>
          <a:p>
            <a:pPr lvl="1"/>
            <a:r>
              <a:rPr lang="en-US" dirty="0" smtClean="0"/>
              <a:t>HWY 1 – Monterey Road interchange			(Post FORA)</a:t>
            </a:r>
          </a:p>
          <a:p>
            <a:pPr lvl="1"/>
            <a:r>
              <a:rPr lang="en-US" dirty="0" smtClean="0"/>
              <a:t>HWY 156 – Freeway upgrade			(FY 2019 to 2020)</a:t>
            </a:r>
          </a:p>
          <a:p>
            <a:r>
              <a:rPr lang="en-US" dirty="0" smtClean="0"/>
              <a:t>Transit</a:t>
            </a:r>
          </a:p>
          <a:p>
            <a:pPr lvl="1"/>
            <a:r>
              <a:rPr lang="en-US" dirty="0" smtClean="0"/>
              <a:t>Transit vehicle purchase/replacement			(FY 2016 to 2020)</a:t>
            </a:r>
          </a:p>
          <a:p>
            <a:pPr lvl="1"/>
            <a:r>
              <a:rPr lang="en-US" dirty="0" smtClean="0"/>
              <a:t>Intermodal centers				(FY 2020 to Post FORA)</a:t>
            </a:r>
            <a:endParaRPr lang="en-US" dirty="0"/>
          </a:p>
        </p:txBody>
      </p:sp>
    </p:spTree>
    <p:extLst>
      <p:ext uri="{BB962C8B-B14F-4D97-AF65-F5344CB8AC3E}">
        <p14:creationId xmlns:p14="http://schemas.microsoft.com/office/powerpoint/2010/main" xmlns="" val="147286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chemeClr val="bg2">
                    <a:lumMod val="25000"/>
                  </a:schemeClr>
                </a:solidFill>
              </a:rPr>
              <a:t>Water Augmentation</a:t>
            </a:r>
            <a:endParaRPr lang="en-US" sz="4400" dirty="0">
              <a:solidFill>
                <a:schemeClr val="bg2">
                  <a:lumMod val="25000"/>
                </a:schemeClr>
              </a:solidFill>
            </a:endParaRPr>
          </a:p>
        </p:txBody>
      </p:sp>
      <p:sp>
        <p:nvSpPr>
          <p:cNvPr id="3" name="Content Placeholder 2"/>
          <p:cNvSpPr>
            <a:spLocks noGrp="1"/>
          </p:cNvSpPr>
          <p:nvPr>
            <p:ph sz="quarter" idx="1"/>
          </p:nvPr>
        </p:nvSpPr>
        <p:spPr>
          <a:xfrm>
            <a:off x="152400" y="1527048"/>
            <a:ext cx="8653272" cy="4572000"/>
          </a:xfrm>
        </p:spPr>
        <p:txBody>
          <a:bodyPr>
            <a:noAutofit/>
          </a:bodyPr>
          <a:lstStyle/>
          <a:p>
            <a:pPr lvl="1">
              <a:buClr>
                <a:schemeClr val="accent1"/>
              </a:buClr>
              <a:buSzPct val="150000"/>
              <a:buFont typeface="Arial" panose="020B0604020202020204" pitchFamily="34" charset="0"/>
              <a:buChar char="•"/>
            </a:pPr>
            <a:r>
              <a:rPr lang="en-US" sz="2500" dirty="0" smtClean="0">
                <a:solidFill>
                  <a:schemeClr val="tx1"/>
                </a:solidFill>
              </a:rPr>
              <a:t>MCWD certified Regional Urban Water Augmentation Program (RUWAP) EIR October 2004</a:t>
            </a:r>
          </a:p>
          <a:p>
            <a:pPr lvl="1">
              <a:buClr>
                <a:schemeClr val="accent1"/>
              </a:buClr>
              <a:buSzPct val="150000"/>
              <a:buFont typeface="Arial" panose="020B0604020202020204" pitchFamily="34" charset="0"/>
              <a:buChar char="•"/>
            </a:pPr>
            <a:r>
              <a:rPr lang="en-US" sz="2500" dirty="0" smtClean="0">
                <a:solidFill>
                  <a:schemeClr val="tx1"/>
                </a:solidFill>
              </a:rPr>
              <a:t>MCWD/FORA Boards approved “Hybrid Alternative” June 2005.  Project augments water supply by 3,000 AFY using both reclaimed and desalinated water</a:t>
            </a:r>
          </a:p>
          <a:p>
            <a:pPr lvl="1">
              <a:buClr>
                <a:schemeClr val="accent1"/>
              </a:buClr>
              <a:buSzPct val="150000"/>
              <a:buFont typeface="Arial" panose="020B0604020202020204" pitchFamily="34" charset="0"/>
              <a:buChar char="•"/>
            </a:pPr>
            <a:r>
              <a:rPr lang="en-US" sz="2500" dirty="0" smtClean="0">
                <a:solidFill>
                  <a:schemeClr val="tx1"/>
                </a:solidFill>
              </a:rPr>
              <a:t>MCWD approved addenda #1 and #2 in December 2006 and February 2007, modifying RUWAP</a:t>
            </a:r>
          </a:p>
          <a:p>
            <a:pPr lvl="1">
              <a:buClr>
                <a:schemeClr val="accent1"/>
              </a:buClr>
              <a:buSzPct val="150000"/>
              <a:buFont typeface="Arial" panose="020B0604020202020204" pitchFamily="34" charset="0"/>
              <a:buChar char="•"/>
            </a:pPr>
            <a:r>
              <a:rPr lang="en-US" sz="2500" dirty="0" smtClean="0">
                <a:solidFill>
                  <a:schemeClr val="tx1"/>
                </a:solidFill>
              </a:rPr>
              <a:t>FORA CEQA mitigation in FY 2014/15 is $24,015,648</a:t>
            </a:r>
          </a:p>
          <a:p>
            <a:pPr lvl="1">
              <a:buClr>
                <a:schemeClr val="accent1"/>
              </a:buClr>
              <a:buSzPct val="150000"/>
              <a:buFont typeface="Arial" panose="020B0604020202020204" pitchFamily="34" charset="0"/>
              <a:buChar char="•"/>
            </a:pPr>
            <a:r>
              <a:rPr lang="en-US" sz="2500" dirty="0" smtClean="0">
                <a:solidFill>
                  <a:schemeClr val="tx1"/>
                </a:solidFill>
              </a:rPr>
              <a:t>MCWD to provide alternatives for moving forward at future FORA Board meeting</a:t>
            </a:r>
            <a:endParaRPr lang="en-US" sz="2500" dirty="0">
              <a:solidFill>
                <a:schemeClr val="tx1"/>
              </a:solidFill>
            </a:endParaRPr>
          </a:p>
        </p:txBody>
      </p:sp>
    </p:spTree>
    <p:extLst>
      <p:ext uri="{BB962C8B-B14F-4D97-AF65-F5344CB8AC3E}">
        <p14:creationId xmlns:p14="http://schemas.microsoft.com/office/powerpoint/2010/main" xmlns="" val="905425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r>
              <a:rPr lang="en-US" sz="4400" dirty="0" smtClean="0">
                <a:solidFill>
                  <a:schemeClr val="tx1"/>
                </a:solidFill>
              </a:rPr>
              <a:t>Requested Action</a:t>
            </a:r>
            <a:endParaRPr lang="en-US" sz="4400" dirty="0">
              <a:solidFill>
                <a:schemeClr val="tx1"/>
              </a:solidFill>
            </a:endParaRPr>
          </a:p>
        </p:txBody>
      </p:sp>
      <p:sp>
        <p:nvSpPr>
          <p:cNvPr id="5" name="Content Placeholder 2"/>
          <p:cNvSpPr>
            <a:spLocks noGrp="1"/>
          </p:cNvSpPr>
          <p:nvPr>
            <p:ph sz="quarter" idx="1"/>
          </p:nvPr>
        </p:nvSpPr>
        <p:spPr/>
        <p:txBody>
          <a:bodyPr/>
          <a:lstStyle/>
          <a:p>
            <a:r>
              <a:rPr lang="en-US" dirty="0" smtClean="0"/>
              <a:t>Receive FORA staff overview of FY 2014/15 CIP</a:t>
            </a:r>
          </a:p>
          <a:p>
            <a:r>
              <a:rPr lang="en-US" dirty="0" smtClean="0"/>
              <a:t>Receive EPS Phase III CIP review recommendations</a:t>
            </a:r>
          </a:p>
          <a:p>
            <a:r>
              <a:rPr lang="en-US" dirty="0" smtClean="0"/>
              <a:t>Approve FY 2014/15 CIP</a:t>
            </a:r>
          </a:p>
          <a:p>
            <a:r>
              <a:rPr lang="en-US" smtClean="0"/>
              <a:t>Approve resolution </a:t>
            </a:r>
            <a:r>
              <a:rPr lang="en-US" dirty="0" smtClean="0"/>
              <a:t>implementing fee adjustment to go into effect </a:t>
            </a:r>
            <a:r>
              <a:rPr lang="en-US" smtClean="0"/>
              <a:t>July 5, </a:t>
            </a:r>
            <a:r>
              <a:rPr lang="en-US" dirty="0" smtClean="0"/>
              <a:t>2014</a:t>
            </a:r>
            <a:endParaRPr lang="en-US" dirty="0"/>
          </a:p>
        </p:txBody>
      </p:sp>
    </p:spTree>
    <p:extLst>
      <p:ext uri="{BB962C8B-B14F-4D97-AF65-F5344CB8AC3E}">
        <p14:creationId xmlns:p14="http://schemas.microsoft.com/office/powerpoint/2010/main" xmlns="" val="4224721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chemeClr val="bg2">
                    <a:lumMod val="25000"/>
                  </a:schemeClr>
                </a:solidFill>
              </a:rPr>
              <a:t>Capital Improvement Obligations</a:t>
            </a:r>
            <a:endParaRPr lang="en-US" sz="4400" dirty="0">
              <a:solidFill>
                <a:schemeClr val="bg2">
                  <a:lumMod val="25000"/>
                </a:schemeClr>
              </a:solidFill>
            </a:endParaRPr>
          </a:p>
        </p:txBody>
      </p:sp>
      <p:sp>
        <p:nvSpPr>
          <p:cNvPr id="3" name="Content Placeholder 2"/>
          <p:cNvSpPr>
            <a:spLocks noGrp="1"/>
          </p:cNvSpPr>
          <p:nvPr>
            <p:ph sz="quarter" idx="1"/>
          </p:nvPr>
        </p:nvSpPr>
        <p:spPr>
          <a:xfrm>
            <a:off x="152400" y="1527048"/>
            <a:ext cx="8839200" cy="4797552"/>
          </a:xfrm>
        </p:spPr>
        <p:txBody>
          <a:bodyPr/>
          <a:lstStyle/>
          <a:p>
            <a:pPr marL="0" indent="0" algn="ctr">
              <a:buNone/>
            </a:pPr>
            <a:r>
              <a:rPr lang="en-US" dirty="0" smtClean="0">
                <a:solidFill>
                  <a:schemeClr val="bg2">
                    <a:lumMod val="25000"/>
                  </a:schemeClr>
                </a:solidFill>
              </a:rPr>
              <a:t>The Environmental Impact Report (EIR) prepared for the Fort </a:t>
            </a:r>
            <a:r>
              <a:rPr lang="en-US" dirty="0" err="1" smtClean="0">
                <a:solidFill>
                  <a:schemeClr val="bg2">
                    <a:lumMod val="25000"/>
                  </a:schemeClr>
                </a:solidFill>
              </a:rPr>
              <a:t>Ord</a:t>
            </a:r>
            <a:r>
              <a:rPr lang="en-US" dirty="0" smtClean="0">
                <a:solidFill>
                  <a:schemeClr val="bg2">
                    <a:lumMod val="25000"/>
                  </a:schemeClr>
                </a:solidFill>
              </a:rPr>
              <a:t> BRP outlines five categories of obligations:</a:t>
            </a:r>
          </a:p>
          <a:p>
            <a:pPr marL="0" indent="0" algn="ctr">
              <a:buNone/>
            </a:pPr>
            <a:endParaRPr lang="en-US" sz="1050" dirty="0" smtClean="0">
              <a:solidFill>
                <a:schemeClr val="bg2">
                  <a:lumMod val="25000"/>
                </a:schemeClr>
              </a:solidFill>
            </a:endParaRPr>
          </a:p>
          <a:p>
            <a:pPr marL="0" indent="0" algn="ctr">
              <a:buNone/>
            </a:pPr>
            <a:r>
              <a:rPr lang="en-US" u="sng" dirty="0" smtClean="0"/>
              <a:t>Transportation and Transit</a:t>
            </a:r>
          </a:p>
          <a:p>
            <a:pPr>
              <a:lnSpc>
                <a:spcPct val="150000"/>
              </a:lnSpc>
            </a:pPr>
            <a:r>
              <a:rPr lang="en-US" sz="2200" i="1" dirty="0" smtClean="0">
                <a:solidFill>
                  <a:schemeClr val="tx2"/>
                </a:solidFill>
              </a:rPr>
              <a:t>Impact</a:t>
            </a:r>
            <a:r>
              <a:rPr lang="en-US" sz="2200" dirty="0" smtClean="0">
                <a:solidFill>
                  <a:schemeClr val="tx2"/>
                </a:solidFill>
              </a:rPr>
              <a:t>: Increased travel demand on regional transportation system</a:t>
            </a:r>
          </a:p>
          <a:p>
            <a:pPr marL="274320" lvl="1" indent="0">
              <a:buNone/>
            </a:pPr>
            <a:r>
              <a:rPr lang="en-US" i="1" dirty="0" smtClean="0"/>
              <a:t>Program A-1.1</a:t>
            </a:r>
            <a:r>
              <a:rPr lang="en-US" dirty="0" smtClean="0"/>
              <a:t>: FORA and each jurisdiction with lands at the former Fort </a:t>
            </a:r>
            <a:r>
              <a:rPr lang="en-US" dirty="0" err="1" smtClean="0"/>
              <a:t>Ord</a:t>
            </a:r>
            <a:r>
              <a:rPr lang="en-US" dirty="0" smtClean="0"/>
              <a:t> shall provide a funding mechanism to pay for Fort </a:t>
            </a:r>
            <a:r>
              <a:rPr lang="en-US" dirty="0" err="1" smtClean="0"/>
              <a:t>Ord’s</a:t>
            </a:r>
            <a:r>
              <a:rPr lang="en-US" dirty="0" smtClean="0"/>
              <a:t> share of impact on the regional transportation system.</a:t>
            </a:r>
          </a:p>
          <a:p>
            <a:pPr marL="274320" lvl="1" indent="0">
              <a:buNone/>
            </a:pPr>
            <a:r>
              <a:rPr lang="en-US" i="1" dirty="0" smtClean="0"/>
              <a:t>Mitigation</a:t>
            </a:r>
            <a:r>
              <a:rPr lang="en-US" dirty="0" smtClean="0"/>
              <a:t>: A Development and Resource Management Plan (DRMP) to establish programs and monitor development at Fort </a:t>
            </a:r>
            <a:r>
              <a:rPr lang="en-US" dirty="0" err="1" smtClean="0"/>
              <a:t>Ord</a:t>
            </a:r>
            <a:r>
              <a:rPr lang="en-US" dirty="0" smtClean="0"/>
              <a:t> to assure that it does not exceed resource constraints posed by transportation facilities.</a:t>
            </a:r>
          </a:p>
          <a:p>
            <a:pPr marL="0" indent="0">
              <a:buNone/>
            </a:pPr>
            <a:endParaRPr lang="en-US" dirty="0"/>
          </a:p>
        </p:txBody>
      </p:sp>
    </p:spTree>
    <p:extLst>
      <p:ext uri="{BB962C8B-B14F-4D97-AF65-F5344CB8AC3E}">
        <p14:creationId xmlns:p14="http://schemas.microsoft.com/office/powerpoint/2010/main" xmlns="" val="73642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C5D1D7">
                    <a:lumMod val="25000"/>
                  </a:srgbClr>
                </a:solidFill>
              </a:rPr>
              <a:t>Capital Improvement Obligations</a:t>
            </a:r>
            <a:endParaRPr lang="en-US" sz="4400" dirty="0"/>
          </a:p>
        </p:txBody>
      </p:sp>
      <p:sp>
        <p:nvSpPr>
          <p:cNvPr id="3" name="Content Placeholder 2"/>
          <p:cNvSpPr>
            <a:spLocks noGrp="1"/>
          </p:cNvSpPr>
          <p:nvPr>
            <p:ph sz="quarter" idx="1"/>
          </p:nvPr>
        </p:nvSpPr>
        <p:spPr>
          <a:xfrm>
            <a:off x="301752" y="1527048"/>
            <a:ext cx="8503920" cy="4873752"/>
          </a:xfrm>
        </p:spPr>
        <p:txBody>
          <a:bodyPr>
            <a:normAutofit fontScale="92500"/>
          </a:bodyPr>
          <a:lstStyle/>
          <a:p>
            <a:pPr marL="0" indent="0" algn="ctr">
              <a:lnSpc>
                <a:spcPct val="150000"/>
              </a:lnSpc>
              <a:buNone/>
            </a:pPr>
            <a:r>
              <a:rPr lang="en-US" u="sng" dirty="0" smtClean="0"/>
              <a:t>Habitat Management</a:t>
            </a:r>
            <a:endParaRPr lang="en-US" u="sng" dirty="0"/>
          </a:p>
          <a:p>
            <a:r>
              <a:rPr lang="en-US" sz="2200" i="1" dirty="0">
                <a:solidFill>
                  <a:schemeClr val="tx2"/>
                </a:solidFill>
              </a:rPr>
              <a:t>Impact</a:t>
            </a:r>
            <a:r>
              <a:rPr lang="en-US" sz="2200" dirty="0">
                <a:solidFill>
                  <a:schemeClr val="tx2"/>
                </a:solidFill>
              </a:rPr>
              <a:t>: </a:t>
            </a:r>
            <a:r>
              <a:rPr lang="en-US" sz="2200" dirty="0" smtClean="0">
                <a:solidFill>
                  <a:schemeClr val="tx2"/>
                </a:solidFill>
              </a:rPr>
              <a:t>Loss of sensitive species and habitats addressed in the Habitat Management Plan (HMP)</a:t>
            </a:r>
          </a:p>
          <a:p>
            <a:pPr marL="0" indent="0">
              <a:buNone/>
            </a:pPr>
            <a:endParaRPr lang="en-US" sz="800" dirty="0">
              <a:solidFill>
                <a:schemeClr val="tx2"/>
              </a:solidFill>
            </a:endParaRPr>
          </a:p>
          <a:p>
            <a:pPr marL="274320" lvl="1" indent="0">
              <a:buNone/>
            </a:pPr>
            <a:r>
              <a:rPr lang="en-US" dirty="0" smtClean="0"/>
              <a:t>For the HMP to be implemented to allow FORA and its member agencies to meet the requirements of… (Federal and State endangered species acts), an Implementing/Management Agreement (IA) has been developed that establishes the conditions under which FORA and its member agencies will receive certain long-term permits and authorizations from the US Fish &amp; Wildlife Service (USFWS) and California Department of Fish &amp; Wildlife (CDFW).</a:t>
            </a:r>
          </a:p>
          <a:p>
            <a:pPr marL="274320" lvl="1" indent="0">
              <a:buNone/>
            </a:pPr>
            <a:endParaRPr lang="en-US" sz="1100" dirty="0" smtClean="0"/>
          </a:p>
          <a:p>
            <a:pPr marL="274320" lvl="1" indent="0">
              <a:buNone/>
            </a:pPr>
            <a:r>
              <a:rPr lang="en-US" i="1" dirty="0" smtClean="0"/>
              <a:t>Note</a:t>
            </a:r>
            <a:r>
              <a:rPr lang="en-US" dirty="0" smtClean="0"/>
              <a:t>: The vehicle to implement the BRP consistent with these statutes is a combined Federal and State Habitat Conservation Plan (HCP) and  HCP IA, allowing USFWS and CDFW to issue Incidental Take Permits.</a:t>
            </a:r>
            <a:endParaRPr lang="en-US" dirty="0"/>
          </a:p>
          <a:p>
            <a:endParaRPr lang="en-US" dirty="0"/>
          </a:p>
        </p:txBody>
      </p:sp>
    </p:spTree>
    <p:extLst>
      <p:ext uri="{BB962C8B-B14F-4D97-AF65-F5344CB8AC3E}">
        <p14:creationId xmlns:p14="http://schemas.microsoft.com/office/powerpoint/2010/main" xmlns="" val="64841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C5D1D7">
                    <a:lumMod val="25000"/>
                  </a:srgbClr>
                </a:solidFill>
              </a:rPr>
              <a:t>Capital Improvement Obligations</a:t>
            </a:r>
            <a:endParaRPr lang="en-US" sz="4400" dirty="0"/>
          </a:p>
        </p:txBody>
      </p:sp>
      <p:sp>
        <p:nvSpPr>
          <p:cNvPr id="3" name="Content Placeholder 2"/>
          <p:cNvSpPr>
            <a:spLocks noGrp="1"/>
          </p:cNvSpPr>
          <p:nvPr>
            <p:ph sz="quarter" idx="1"/>
          </p:nvPr>
        </p:nvSpPr>
        <p:spPr>
          <a:xfrm>
            <a:off x="301752" y="1527048"/>
            <a:ext cx="8503920" cy="4797552"/>
          </a:xfrm>
        </p:spPr>
        <p:txBody>
          <a:bodyPr>
            <a:normAutofit/>
          </a:bodyPr>
          <a:lstStyle/>
          <a:p>
            <a:pPr marL="0" lvl="0" indent="0" algn="ctr">
              <a:lnSpc>
                <a:spcPct val="150000"/>
              </a:lnSpc>
              <a:buClr>
                <a:srgbClr val="D16349"/>
              </a:buClr>
              <a:buNone/>
            </a:pPr>
            <a:r>
              <a:rPr lang="en-US" sz="2500" u="sng" dirty="0" smtClean="0">
                <a:solidFill>
                  <a:prstClr val="black"/>
                </a:solidFill>
              </a:rPr>
              <a:t>Water Augmentation</a:t>
            </a:r>
            <a:endParaRPr lang="en-US" sz="2500" u="sng" dirty="0">
              <a:solidFill>
                <a:prstClr val="black"/>
              </a:solidFill>
            </a:endParaRPr>
          </a:p>
          <a:p>
            <a:pPr lvl="0">
              <a:buClr>
                <a:srgbClr val="D16349"/>
              </a:buClr>
            </a:pPr>
            <a:r>
              <a:rPr lang="en-US" sz="2000" i="1" dirty="0">
                <a:solidFill>
                  <a:srgbClr val="646B86"/>
                </a:solidFill>
              </a:rPr>
              <a:t>Impact</a:t>
            </a:r>
            <a:r>
              <a:rPr lang="en-US" sz="2000" dirty="0">
                <a:solidFill>
                  <a:srgbClr val="646B86"/>
                </a:solidFill>
              </a:rPr>
              <a:t>: </a:t>
            </a:r>
            <a:r>
              <a:rPr lang="en-US" sz="2000" dirty="0" smtClean="0">
                <a:solidFill>
                  <a:srgbClr val="646B86"/>
                </a:solidFill>
              </a:rPr>
              <a:t>Need for new local water supplies (2015)</a:t>
            </a:r>
          </a:p>
          <a:p>
            <a:pPr marL="0" lvl="0" indent="0">
              <a:buClr>
                <a:srgbClr val="D16349"/>
              </a:buClr>
              <a:buNone/>
            </a:pPr>
            <a:r>
              <a:rPr lang="en-US" sz="2000" i="1" dirty="0" smtClean="0">
                <a:solidFill>
                  <a:srgbClr val="646B86"/>
                </a:solidFill>
              </a:rPr>
              <a:t>Program B-1.4</a:t>
            </a:r>
            <a:r>
              <a:rPr lang="en-US" sz="2000" dirty="0" smtClean="0">
                <a:solidFill>
                  <a:srgbClr val="646B86"/>
                </a:solidFill>
              </a:rPr>
              <a:t>: The City/County shall continue to actively participate in and support the development of “reclaimed” water supply sources by the water purveyor and Monterey Regional Water Pollution Control Agency to insure adequate water supplies for the former Fort Ord.</a:t>
            </a:r>
            <a:endParaRPr lang="en-US" sz="700" dirty="0" smtClean="0">
              <a:solidFill>
                <a:srgbClr val="646B86"/>
              </a:solidFill>
            </a:endParaRPr>
          </a:p>
          <a:p>
            <a:pPr marL="0" lvl="0" indent="0">
              <a:buClr>
                <a:srgbClr val="D16349"/>
              </a:buClr>
              <a:buNone/>
            </a:pPr>
            <a:endParaRPr lang="en-US" sz="700" dirty="0">
              <a:solidFill>
                <a:srgbClr val="646B86"/>
              </a:solidFill>
            </a:endParaRPr>
          </a:p>
          <a:p>
            <a:pPr marL="0" lvl="0" indent="0">
              <a:buClr>
                <a:srgbClr val="D16349"/>
              </a:buClr>
              <a:buNone/>
            </a:pPr>
            <a:r>
              <a:rPr lang="en-US" sz="2000" i="1" dirty="0" smtClean="0">
                <a:solidFill>
                  <a:srgbClr val="646B86"/>
                </a:solidFill>
              </a:rPr>
              <a:t>Program B-1.6</a:t>
            </a:r>
            <a:r>
              <a:rPr lang="en-US" sz="2000" dirty="0" smtClean="0">
                <a:solidFill>
                  <a:srgbClr val="646B86"/>
                </a:solidFill>
              </a:rPr>
              <a:t>: The City/County shall work with FORA to assure the long-range water supply for the needs and plans for reuse of the former Fort Ord.</a:t>
            </a:r>
          </a:p>
          <a:p>
            <a:pPr marL="0" lvl="0" indent="0">
              <a:buClr>
                <a:srgbClr val="D16349"/>
              </a:buClr>
              <a:buNone/>
            </a:pPr>
            <a:endParaRPr lang="en-US" sz="700" dirty="0" smtClean="0">
              <a:solidFill>
                <a:srgbClr val="646B86"/>
              </a:solidFill>
            </a:endParaRPr>
          </a:p>
          <a:p>
            <a:pPr marL="0" lvl="0" indent="0">
              <a:buClr>
                <a:srgbClr val="D16349"/>
              </a:buClr>
              <a:buNone/>
            </a:pPr>
            <a:r>
              <a:rPr lang="en-US" sz="2000" i="1" dirty="0" smtClean="0">
                <a:solidFill>
                  <a:srgbClr val="646B86"/>
                </a:solidFill>
              </a:rPr>
              <a:t>Mitigation</a:t>
            </a:r>
            <a:r>
              <a:rPr lang="en-US" sz="2000" dirty="0" smtClean="0">
                <a:solidFill>
                  <a:srgbClr val="646B86"/>
                </a:solidFill>
              </a:rPr>
              <a:t>: A DRMP to establish programs and monitor development at Fort </a:t>
            </a:r>
            <a:r>
              <a:rPr lang="en-US" sz="2000" dirty="0" err="1" smtClean="0">
                <a:solidFill>
                  <a:srgbClr val="646B86"/>
                </a:solidFill>
              </a:rPr>
              <a:t>Ord</a:t>
            </a:r>
            <a:r>
              <a:rPr lang="en-US" sz="2000" dirty="0" smtClean="0">
                <a:solidFill>
                  <a:srgbClr val="646B86"/>
                </a:solidFill>
              </a:rPr>
              <a:t> to assure that it does not exceed resource constraints  posed by water supply shall be established by FORA.</a:t>
            </a:r>
            <a:endParaRPr lang="en-US" sz="2000" dirty="0">
              <a:solidFill>
                <a:srgbClr val="646B86"/>
              </a:solidFill>
            </a:endParaRPr>
          </a:p>
        </p:txBody>
      </p:sp>
    </p:spTree>
    <p:extLst>
      <p:ext uri="{BB962C8B-B14F-4D97-AF65-F5344CB8AC3E}">
        <p14:creationId xmlns:p14="http://schemas.microsoft.com/office/powerpoint/2010/main" xmlns="" val="96505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C5D1D7">
                    <a:lumMod val="25000"/>
                  </a:srgbClr>
                </a:solidFill>
              </a:rPr>
              <a:t>Capital Improvement Obligations</a:t>
            </a:r>
            <a:endParaRPr lang="en-US" sz="4400" dirty="0"/>
          </a:p>
        </p:txBody>
      </p:sp>
      <p:sp>
        <p:nvSpPr>
          <p:cNvPr id="3" name="Content Placeholder 2"/>
          <p:cNvSpPr>
            <a:spLocks noGrp="1"/>
          </p:cNvSpPr>
          <p:nvPr>
            <p:ph sz="quarter" idx="1"/>
          </p:nvPr>
        </p:nvSpPr>
        <p:spPr/>
        <p:txBody>
          <a:bodyPr>
            <a:normAutofit lnSpcReduction="10000"/>
          </a:bodyPr>
          <a:lstStyle/>
          <a:p>
            <a:pPr marL="0" lvl="0" indent="0" algn="ctr">
              <a:lnSpc>
                <a:spcPct val="150000"/>
              </a:lnSpc>
              <a:buClr>
                <a:srgbClr val="D16349"/>
              </a:buClr>
              <a:buNone/>
            </a:pPr>
            <a:r>
              <a:rPr lang="en-US" sz="2500" u="sng" dirty="0" smtClean="0">
                <a:solidFill>
                  <a:prstClr val="black"/>
                </a:solidFill>
              </a:rPr>
              <a:t>Storm Drainage</a:t>
            </a:r>
            <a:endParaRPr lang="en-US" sz="2500" u="sng" dirty="0">
              <a:solidFill>
                <a:prstClr val="black"/>
              </a:solidFill>
            </a:endParaRPr>
          </a:p>
          <a:p>
            <a:pPr lvl="0">
              <a:buClr>
                <a:srgbClr val="D16349"/>
              </a:buClr>
            </a:pPr>
            <a:r>
              <a:rPr lang="en-US" sz="2000" i="1" dirty="0">
                <a:solidFill>
                  <a:srgbClr val="646B86"/>
                </a:solidFill>
              </a:rPr>
              <a:t>Impact</a:t>
            </a:r>
            <a:r>
              <a:rPr lang="en-US" sz="2000" dirty="0">
                <a:solidFill>
                  <a:srgbClr val="646B86"/>
                </a:solidFill>
              </a:rPr>
              <a:t>: </a:t>
            </a:r>
            <a:r>
              <a:rPr lang="en-US" sz="2000" dirty="0" smtClean="0">
                <a:solidFill>
                  <a:srgbClr val="646B86"/>
                </a:solidFill>
              </a:rPr>
              <a:t>Water quality degradation from urban run-0ff</a:t>
            </a:r>
            <a:endParaRPr lang="en-US" sz="2000" dirty="0">
              <a:solidFill>
                <a:srgbClr val="646B86"/>
              </a:solidFill>
            </a:endParaRPr>
          </a:p>
          <a:p>
            <a:pPr marL="0" lvl="0" indent="0">
              <a:buClr>
                <a:srgbClr val="D16349"/>
              </a:buClr>
              <a:buNone/>
            </a:pPr>
            <a:r>
              <a:rPr lang="en-US" sz="2000" i="1" dirty="0">
                <a:solidFill>
                  <a:srgbClr val="646B86"/>
                </a:solidFill>
              </a:rPr>
              <a:t>Program </a:t>
            </a:r>
            <a:r>
              <a:rPr lang="en-US" sz="2000" i="1" dirty="0" smtClean="0">
                <a:solidFill>
                  <a:srgbClr val="646B86"/>
                </a:solidFill>
              </a:rPr>
              <a:t>C-6.1</a:t>
            </a:r>
            <a:r>
              <a:rPr lang="en-US" sz="2000" dirty="0" smtClean="0">
                <a:solidFill>
                  <a:srgbClr val="646B86"/>
                </a:solidFill>
              </a:rPr>
              <a:t>: </a:t>
            </a:r>
            <a:r>
              <a:rPr lang="en-US" sz="2000" dirty="0">
                <a:solidFill>
                  <a:srgbClr val="646B86"/>
                </a:solidFill>
              </a:rPr>
              <a:t>The City/County shall </a:t>
            </a:r>
            <a:r>
              <a:rPr lang="en-US" sz="2000" dirty="0" smtClean="0">
                <a:solidFill>
                  <a:srgbClr val="646B86"/>
                </a:solidFill>
              </a:rPr>
              <a:t>work closely with other Fort </a:t>
            </a:r>
            <a:r>
              <a:rPr lang="en-US" sz="2000" dirty="0" err="1" smtClean="0">
                <a:solidFill>
                  <a:srgbClr val="646B86"/>
                </a:solidFill>
              </a:rPr>
              <a:t>Ord</a:t>
            </a:r>
            <a:r>
              <a:rPr lang="en-US" sz="2000" dirty="0" smtClean="0">
                <a:solidFill>
                  <a:srgbClr val="646B86"/>
                </a:solidFill>
              </a:rPr>
              <a:t> jurisdictions and the California Department of Parks and Recreation to develop and implement a plan for storm water disposal that will allow for the removal of the ocean outfall structures and end the discharge of storm water into the marine environment...</a:t>
            </a:r>
            <a:endParaRPr lang="en-US" sz="700" dirty="0">
              <a:solidFill>
                <a:srgbClr val="646B86"/>
              </a:solidFill>
            </a:endParaRPr>
          </a:p>
          <a:p>
            <a:pPr marL="0" lvl="0" indent="0">
              <a:buClr>
                <a:srgbClr val="D16349"/>
              </a:buClr>
              <a:buNone/>
            </a:pPr>
            <a:endParaRPr lang="en-US" sz="700" dirty="0">
              <a:solidFill>
                <a:srgbClr val="646B86"/>
              </a:solidFill>
            </a:endParaRPr>
          </a:p>
          <a:p>
            <a:pPr marL="0" lvl="0" indent="0">
              <a:buClr>
                <a:srgbClr val="D16349"/>
              </a:buClr>
              <a:buNone/>
            </a:pPr>
            <a:r>
              <a:rPr lang="en-US" sz="2000" i="1" dirty="0" smtClean="0">
                <a:solidFill>
                  <a:srgbClr val="646B86"/>
                </a:solidFill>
              </a:rPr>
              <a:t>Mitigation</a:t>
            </a:r>
            <a:r>
              <a:rPr lang="en-US" sz="2000" dirty="0">
                <a:solidFill>
                  <a:srgbClr val="646B86"/>
                </a:solidFill>
              </a:rPr>
              <a:t>: </a:t>
            </a:r>
            <a:r>
              <a:rPr lang="en-US" sz="2000" dirty="0" smtClean="0">
                <a:solidFill>
                  <a:srgbClr val="646B86"/>
                </a:solidFill>
              </a:rPr>
              <a:t>Add a new program that shall require preparation of a Master Drainage Plan be developed for the Fort </a:t>
            </a:r>
            <a:r>
              <a:rPr lang="en-US" sz="2000" dirty="0" err="1" smtClean="0">
                <a:solidFill>
                  <a:srgbClr val="646B86"/>
                </a:solidFill>
              </a:rPr>
              <a:t>Ord</a:t>
            </a:r>
            <a:r>
              <a:rPr lang="en-US" sz="2000" dirty="0" smtClean="0">
                <a:solidFill>
                  <a:srgbClr val="646B86"/>
                </a:solidFill>
              </a:rPr>
              <a:t> property to assess the existing natural and man-made drainage facilities, recommend area-wide improvements based on the approved BRP and develop plans for the control of storm water run-off from future development, including detention/retention and enhanced percolation to the ground water….</a:t>
            </a:r>
            <a:endParaRPr lang="en-US" sz="2000" dirty="0">
              <a:solidFill>
                <a:srgbClr val="646B86"/>
              </a:solidFill>
            </a:endParaRPr>
          </a:p>
          <a:p>
            <a:endParaRPr lang="en-US" dirty="0"/>
          </a:p>
        </p:txBody>
      </p:sp>
    </p:spTree>
    <p:extLst>
      <p:ext uri="{BB962C8B-B14F-4D97-AF65-F5344CB8AC3E}">
        <p14:creationId xmlns:p14="http://schemas.microsoft.com/office/powerpoint/2010/main" xmlns="" val="4167638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solidFill>
                  <a:srgbClr val="C5D1D7">
                    <a:lumMod val="25000"/>
                  </a:srgbClr>
                </a:solidFill>
              </a:rPr>
              <a:t>Capital Improvement Obligations</a:t>
            </a:r>
            <a:endParaRPr lang="en-US" sz="4400" dirty="0"/>
          </a:p>
        </p:txBody>
      </p:sp>
      <p:sp>
        <p:nvSpPr>
          <p:cNvPr id="3" name="Content Placeholder 2"/>
          <p:cNvSpPr>
            <a:spLocks noGrp="1"/>
          </p:cNvSpPr>
          <p:nvPr>
            <p:ph sz="quarter" idx="1"/>
          </p:nvPr>
        </p:nvSpPr>
        <p:spPr/>
        <p:txBody>
          <a:bodyPr>
            <a:normAutofit/>
          </a:bodyPr>
          <a:lstStyle/>
          <a:p>
            <a:pPr marL="0" lvl="0" indent="0" algn="ctr">
              <a:lnSpc>
                <a:spcPct val="150000"/>
              </a:lnSpc>
              <a:buClr>
                <a:srgbClr val="D16349"/>
              </a:buClr>
              <a:buNone/>
            </a:pPr>
            <a:r>
              <a:rPr lang="en-US" sz="2500" u="sng" dirty="0" smtClean="0">
                <a:solidFill>
                  <a:prstClr val="black"/>
                </a:solidFill>
              </a:rPr>
              <a:t>Fire Fighting Enhancement</a:t>
            </a:r>
            <a:endParaRPr lang="en-US" sz="2500" u="sng" dirty="0">
              <a:solidFill>
                <a:prstClr val="black"/>
              </a:solidFill>
            </a:endParaRPr>
          </a:p>
          <a:p>
            <a:pPr lvl="0">
              <a:buClr>
                <a:srgbClr val="D16349"/>
              </a:buClr>
            </a:pPr>
            <a:r>
              <a:rPr lang="en-US" sz="2000" i="1" dirty="0">
                <a:solidFill>
                  <a:srgbClr val="646B86"/>
                </a:solidFill>
              </a:rPr>
              <a:t>Impact</a:t>
            </a:r>
            <a:r>
              <a:rPr lang="en-US" sz="2000" dirty="0">
                <a:solidFill>
                  <a:srgbClr val="646B86"/>
                </a:solidFill>
              </a:rPr>
              <a:t>: </a:t>
            </a:r>
            <a:r>
              <a:rPr lang="en-US" sz="2000" dirty="0" smtClean="0">
                <a:solidFill>
                  <a:srgbClr val="646B86"/>
                </a:solidFill>
              </a:rPr>
              <a:t>Increased demand for fire protection and emergency response personnel</a:t>
            </a:r>
            <a:endParaRPr lang="en-US" sz="2000" dirty="0">
              <a:solidFill>
                <a:srgbClr val="646B86"/>
              </a:solidFill>
            </a:endParaRPr>
          </a:p>
          <a:p>
            <a:pPr marL="0" lvl="0" indent="0">
              <a:buClr>
                <a:srgbClr val="D16349"/>
              </a:buClr>
              <a:buNone/>
            </a:pPr>
            <a:endParaRPr lang="en-US" sz="700" dirty="0">
              <a:solidFill>
                <a:srgbClr val="646B86"/>
              </a:solidFill>
            </a:endParaRPr>
          </a:p>
          <a:p>
            <a:pPr marL="0" lvl="0" indent="0">
              <a:buClr>
                <a:srgbClr val="D16349"/>
              </a:buClr>
              <a:buNone/>
            </a:pPr>
            <a:r>
              <a:rPr lang="en-US" sz="2000" i="1" dirty="0">
                <a:solidFill>
                  <a:srgbClr val="646B86"/>
                </a:solidFill>
              </a:rPr>
              <a:t>Mitigation</a:t>
            </a:r>
            <a:r>
              <a:rPr lang="en-US" sz="2000" dirty="0">
                <a:solidFill>
                  <a:srgbClr val="646B86"/>
                </a:solidFill>
              </a:rPr>
              <a:t>: </a:t>
            </a:r>
            <a:r>
              <a:rPr lang="en-US" sz="2000" dirty="0" smtClean="0">
                <a:solidFill>
                  <a:srgbClr val="646B86"/>
                </a:solidFill>
              </a:rPr>
              <a:t>FORA, jointly with the local city managers and fire protection agencies involved, shall develop a regional program that promotes joint efficiencies in operations, identifies further sources of funding for additional required fire protection services such as a special fire district or other standard mechanism, and seeks to secure adequate funding to maintain existing levels of service.</a:t>
            </a:r>
            <a:endParaRPr lang="en-US" dirty="0"/>
          </a:p>
        </p:txBody>
      </p:sp>
    </p:spTree>
    <p:extLst>
      <p:ext uri="{BB962C8B-B14F-4D97-AF65-F5344CB8AC3E}">
        <p14:creationId xmlns:p14="http://schemas.microsoft.com/office/powerpoint/2010/main" xmlns="" val="3502392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C5D1D7">
                    <a:lumMod val="25000"/>
                  </a:srgbClr>
                </a:solidFill>
              </a:rPr>
              <a:t>Government Code 67655</a:t>
            </a:r>
            <a:endParaRPr lang="en-US" sz="4400" dirty="0"/>
          </a:p>
        </p:txBody>
      </p:sp>
      <p:sp>
        <p:nvSpPr>
          <p:cNvPr id="3" name="Content Placeholder 2"/>
          <p:cNvSpPr>
            <a:spLocks noGrp="1"/>
          </p:cNvSpPr>
          <p:nvPr>
            <p:ph sz="quarter" idx="1"/>
          </p:nvPr>
        </p:nvSpPr>
        <p:spPr>
          <a:xfrm>
            <a:off x="301752" y="1752600"/>
            <a:ext cx="8503920" cy="4346448"/>
          </a:xfrm>
        </p:spPr>
        <p:txBody>
          <a:bodyPr/>
          <a:lstStyle/>
          <a:p>
            <a:r>
              <a:rPr lang="en-US" dirty="0" smtClean="0"/>
              <a:t>In addition to the BRP EIR, government code includes a definition of FORA’s responsibility for financing “base-wide facilities.”</a:t>
            </a:r>
          </a:p>
          <a:p>
            <a:r>
              <a:rPr lang="en-US" dirty="0" smtClean="0"/>
              <a:t>“Base-wide facility” means a public capital facility which, in judgment of the FORA Board is important to the overall reuse of Fort </a:t>
            </a:r>
            <a:r>
              <a:rPr lang="en-US" dirty="0" err="1" smtClean="0"/>
              <a:t>Ord</a:t>
            </a:r>
            <a:r>
              <a:rPr lang="en-US" dirty="0" smtClean="0"/>
              <a:t>, and has significance beyond any single City of the unincorporated area of the County.</a:t>
            </a:r>
            <a:endParaRPr lang="en-US" dirty="0"/>
          </a:p>
        </p:txBody>
      </p:sp>
    </p:spTree>
    <p:extLst>
      <p:ext uri="{BB962C8B-B14F-4D97-AF65-F5344CB8AC3E}">
        <p14:creationId xmlns:p14="http://schemas.microsoft.com/office/powerpoint/2010/main" xmlns="" val="62588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solidFill>
                  <a:schemeClr val="bg2">
                    <a:lumMod val="25000"/>
                  </a:schemeClr>
                </a:solidFill>
              </a:rPr>
              <a:t>Major Base-wide Facilities (non-CEQA)</a:t>
            </a:r>
            <a:endParaRPr lang="en-US" sz="3700" dirty="0">
              <a:solidFill>
                <a:schemeClr val="bg2">
                  <a:lumMod val="25000"/>
                </a:schemeClr>
              </a:solidFill>
            </a:endParaRPr>
          </a:p>
        </p:txBody>
      </p:sp>
      <p:sp>
        <p:nvSpPr>
          <p:cNvPr id="5" name="Content Placeholder 4"/>
          <p:cNvSpPr>
            <a:spLocks noGrp="1"/>
          </p:cNvSpPr>
          <p:nvPr>
            <p:ph sz="quarter" idx="1"/>
          </p:nvPr>
        </p:nvSpPr>
        <p:spPr>
          <a:xfrm>
            <a:off x="301752" y="1752600"/>
            <a:ext cx="8503920" cy="4346448"/>
          </a:xfrm>
        </p:spPr>
        <p:txBody>
          <a:bodyPr/>
          <a:lstStyle/>
          <a:p>
            <a:r>
              <a:rPr lang="en-US" dirty="0" smtClean="0"/>
              <a:t>Building Removal (including land sale credits)</a:t>
            </a:r>
          </a:p>
          <a:p>
            <a:r>
              <a:rPr lang="en-US" dirty="0" smtClean="0"/>
              <a:t>Property Management/Caretaker Costs</a:t>
            </a:r>
            <a:endParaRPr lang="en-US" dirty="0"/>
          </a:p>
        </p:txBody>
      </p:sp>
    </p:spTree>
    <p:extLst>
      <p:ext uri="{BB962C8B-B14F-4D97-AF65-F5344CB8AC3E}">
        <p14:creationId xmlns:p14="http://schemas.microsoft.com/office/powerpoint/2010/main" xmlns="" val="368629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chemeClr val="bg2">
                    <a:lumMod val="25000"/>
                  </a:schemeClr>
                </a:solidFill>
              </a:rPr>
              <a:t>CIP Project Funding</a:t>
            </a:r>
            <a:endParaRPr lang="en-US" sz="4400" dirty="0">
              <a:solidFill>
                <a:schemeClr val="bg2">
                  <a:lumMod val="25000"/>
                </a:schemeClr>
              </a:solidFill>
            </a:endParaRPr>
          </a:p>
        </p:txBody>
      </p:sp>
      <p:sp>
        <p:nvSpPr>
          <p:cNvPr id="3" name="Content Placeholder 2"/>
          <p:cNvSpPr>
            <a:spLocks noGrp="1"/>
          </p:cNvSpPr>
          <p:nvPr>
            <p:ph sz="quarter" idx="1"/>
          </p:nvPr>
        </p:nvSpPr>
        <p:spPr/>
        <p:txBody>
          <a:bodyPr>
            <a:normAutofit lnSpcReduction="10000"/>
          </a:bodyPr>
          <a:lstStyle/>
          <a:p>
            <a:r>
              <a:rPr lang="en-US" dirty="0" smtClean="0"/>
              <a:t>Community Facilities District (CFD) Fee/ Development Fee funds:</a:t>
            </a:r>
          </a:p>
          <a:p>
            <a:pPr marL="274320" lvl="1" indent="0">
              <a:buNone/>
            </a:pPr>
            <a:r>
              <a:rPr lang="en-US" dirty="0" smtClean="0">
                <a:solidFill>
                  <a:schemeClr val="bg2">
                    <a:lumMod val="25000"/>
                  </a:schemeClr>
                </a:solidFill>
              </a:rPr>
              <a:t>Base-wide impact mitigations</a:t>
            </a:r>
          </a:p>
          <a:p>
            <a:r>
              <a:rPr lang="en-US" dirty="0" smtClean="0"/>
              <a:t>Land Sales proceeds fund:</a:t>
            </a:r>
          </a:p>
          <a:p>
            <a:pPr marL="274320" lvl="1" indent="0">
              <a:buNone/>
            </a:pPr>
            <a:r>
              <a:rPr lang="en-US" dirty="0" smtClean="0">
                <a:solidFill>
                  <a:schemeClr val="bg2">
                    <a:lumMod val="25000"/>
                  </a:schemeClr>
                </a:solidFill>
              </a:rPr>
              <a:t>Building removal as per FORA Board direction</a:t>
            </a:r>
          </a:p>
          <a:p>
            <a:r>
              <a:rPr lang="en-US" dirty="0" smtClean="0"/>
              <a:t>Property Tax funds:</a:t>
            </a:r>
          </a:p>
          <a:p>
            <a:pPr marL="274320" lvl="1" indent="0">
              <a:buNone/>
            </a:pPr>
            <a:r>
              <a:rPr lang="en-US" dirty="0" smtClean="0">
                <a:solidFill>
                  <a:schemeClr val="bg2">
                    <a:lumMod val="25000"/>
                  </a:schemeClr>
                </a:solidFill>
              </a:rPr>
              <a:t>Operations and other unfunded projects</a:t>
            </a:r>
          </a:p>
          <a:p>
            <a:r>
              <a:rPr lang="en-US" dirty="0" smtClean="0"/>
              <a:t>Grants fund:</a:t>
            </a:r>
          </a:p>
          <a:p>
            <a:pPr marL="274320" lvl="1" indent="0">
              <a:buNone/>
            </a:pPr>
            <a:r>
              <a:rPr lang="en-US" dirty="0" smtClean="0">
                <a:solidFill>
                  <a:schemeClr val="bg2">
                    <a:lumMod val="25000"/>
                  </a:schemeClr>
                </a:solidFill>
              </a:rPr>
              <a:t>Specific projects, i.e. transportation projects</a:t>
            </a:r>
          </a:p>
          <a:p>
            <a:r>
              <a:rPr lang="en-US" dirty="0" smtClean="0"/>
              <a:t>Loans fund:</a:t>
            </a:r>
          </a:p>
          <a:p>
            <a:pPr marL="274320" lvl="1" indent="0">
              <a:buNone/>
            </a:pPr>
            <a:r>
              <a:rPr lang="en-US" dirty="0" smtClean="0">
                <a:solidFill>
                  <a:schemeClr val="bg2">
                    <a:lumMod val="25000"/>
                  </a:schemeClr>
                </a:solidFill>
              </a:rPr>
              <a:t>Specific CIP projects and must be paid back     </a:t>
            </a:r>
            <a:endParaRPr lang="en-US" dirty="0">
              <a:solidFill>
                <a:schemeClr val="bg2">
                  <a:lumMod val="25000"/>
                </a:schemeClr>
              </a:solidFill>
            </a:endParaRPr>
          </a:p>
        </p:txBody>
      </p:sp>
    </p:spTree>
    <p:extLst>
      <p:ext uri="{BB962C8B-B14F-4D97-AF65-F5344CB8AC3E}">
        <p14:creationId xmlns:p14="http://schemas.microsoft.com/office/powerpoint/2010/main" xmlns="" val="40518293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2141</TotalTime>
  <Words>1194</Words>
  <Application>Microsoft Office PowerPoint</Application>
  <PresentationFormat>On-screen Show (4:3)</PresentationFormat>
  <Paragraphs>123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Capital Improvement Program FY 2014/15</vt:lpstr>
      <vt:lpstr>Capital Improvement Obligations</vt:lpstr>
      <vt:lpstr>Capital Improvement Obligations</vt:lpstr>
      <vt:lpstr>Capital Improvement Obligations</vt:lpstr>
      <vt:lpstr>Capital Improvement Obligations</vt:lpstr>
      <vt:lpstr>Capital Improvement Obligations</vt:lpstr>
      <vt:lpstr>Government Code 67655</vt:lpstr>
      <vt:lpstr>Major Base-wide Facilities (non-CEQA)</vt:lpstr>
      <vt:lpstr>CIP Project Funding</vt:lpstr>
      <vt:lpstr>Previous Developer Fee Reductions</vt:lpstr>
      <vt:lpstr>Recent Actions</vt:lpstr>
      <vt:lpstr>Significant Updates </vt:lpstr>
      <vt:lpstr>Post-FORA Implications</vt:lpstr>
      <vt:lpstr>Remaining Transportation/Transit Obligations</vt:lpstr>
      <vt:lpstr>Water Augmentation</vt:lpstr>
      <vt:lpstr>Requested Action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Improvement Program Review</dc:title>
  <dc:creator>Crissy Maras</dc:creator>
  <cp:lastModifiedBy>jen</cp:lastModifiedBy>
  <cp:revision>37</cp:revision>
  <cp:lastPrinted>2014-06-13T17:55:13Z</cp:lastPrinted>
  <dcterms:created xsi:type="dcterms:W3CDTF">2012-05-11T17:37:34Z</dcterms:created>
  <dcterms:modified xsi:type="dcterms:W3CDTF">2014-06-13T19:13:07Z</dcterms:modified>
</cp:coreProperties>
</file>